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5" r:id="rId2"/>
    <p:sldId id="258" r:id="rId3"/>
    <p:sldId id="256" r:id="rId4"/>
    <p:sldId id="268" r:id="rId5"/>
    <p:sldId id="278" r:id="rId6"/>
    <p:sldId id="259" r:id="rId7"/>
    <p:sldId id="269" r:id="rId8"/>
    <p:sldId id="283" r:id="rId9"/>
    <p:sldId id="287" r:id="rId10"/>
    <p:sldId id="289" r:id="rId11"/>
    <p:sldId id="260" r:id="rId12"/>
    <p:sldId id="262" r:id="rId13"/>
    <p:sldId id="270" r:id="rId14"/>
    <p:sldId id="272" r:id="rId15"/>
    <p:sldId id="280" r:id="rId16"/>
    <p:sldId id="279" r:id="rId17"/>
    <p:sldId id="274" r:id="rId18"/>
    <p:sldId id="275" r:id="rId19"/>
    <p:sldId id="273" r:id="rId20"/>
    <p:sldId id="257" r:id="rId21"/>
    <p:sldId id="271" r:id="rId22"/>
    <p:sldId id="266" r:id="rId23"/>
    <p:sldId id="281" r:id="rId24"/>
    <p:sldId id="282" r:id="rId25"/>
    <p:sldId id="288" r:id="rId26"/>
    <p:sldId id="276" r:id="rId27"/>
    <p:sldId id="277" r:id="rId28"/>
    <p:sldId id="267" r:id="rId29"/>
  </p:sldIdLst>
  <p:sldSz cx="12192000" cy="6858000"/>
  <p:notesSz cx="6858000" cy="9144000"/>
  <p:defaultTextStyle>
    <a:defPPr>
      <a:defRPr lang="ru-RU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0BB20608-5F2B-48B5-B1ED-3AE19B040F50}">
          <p14:sldIdLst>
            <p14:sldId id="265"/>
          </p14:sldIdLst>
        </p14:section>
        <p14:section name="Проблема" id="{36CE6F2B-17FC-4B17-BB32-5C3753AA1B40}">
          <p14:sldIdLst>
            <p14:sldId id="258"/>
            <p14:sldId id="256"/>
            <p14:sldId id="268"/>
          </p14:sldIdLst>
        </p14:section>
        <p14:section name="MNIST GAN" id="{98C244EA-E54E-4CDB-A37B-C6002EA045A7}">
          <p14:sldIdLst>
            <p14:sldId id="278"/>
            <p14:sldId id="259"/>
            <p14:sldId id="269"/>
            <p14:sldId id="283"/>
            <p14:sldId id="287"/>
            <p14:sldId id="289"/>
            <p14:sldId id="260"/>
            <p14:sldId id="262"/>
            <p14:sldId id="270"/>
            <p14:sldId id="272"/>
            <p14:sldId id="280"/>
            <p14:sldId id="279"/>
          </p14:sldIdLst>
        </p14:section>
        <p14:section name="Differential privacy" id="{41B487EB-DCD4-4B2F-B785-69872AEE9CEF}">
          <p14:sldIdLst>
            <p14:sldId id="274"/>
            <p14:sldId id="275"/>
          </p14:sldIdLst>
        </p14:section>
        <p14:section name="Templates" id="{823E00FB-10E7-4559-A39C-342A441D6C96}">
          <p14:sldIdLst>
            <p14:sldId id="273"/>
            <p14:sldId id="257"/>
            <p14:sldId id="271"/>
            <p14:sldId id="266"/>
            <p14:sldId id="281"/>
            <p14:sldId id="282"/>
            <p14:sldId id="288"/>
            <p14:sldId id="276"/>
            <p14:sldId id="277"/>
            <p14:sldId id="26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45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18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E478EFB-71C7-47BC-95FF-ED49463B248F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DB567CFC-6DD9-4B1C-9C0A-C5388151B091}">
      <dgm:prSet phldrT="[Текст]"/>
      <dgm:spPr/>
      <dgm:t>
        <a:bodyPr/>
        <a:lstStyle/>
        <a:p>
          <a:r>
            <a:rPr lang="ru-RU" dirty="0"/>
            <a:t>Дискриминатор</a:t>
          </a:r>
        </a:p>
      </dgm:t>
    </dgm:pt>
    <dgm:pt modelId="{CC9E6738-8001-497A-9DA3-1AFA443B70D6}" type="parTrans" cxnId="{2A7A5921-3552-4020-AB60-6FD575F5D789}">
      <dgm:prSet/>
      <dgm:spPr/>
      <dgm:t>
        <a:bodyPr/>
        <a:lstStyle/>
        <a:p>
          <a:endParaRPr lang="ru-RU"/>
        </a:p>
      </dgm:t>
    </dgm:pt>
    <dgm:pt modelId="{68EEAB2E-3118-471B-B7BC-3E29FFC1DA77}" type="sibTrans" cxnId="{2A7A5921-3552-4020-AB60-6FD575F5D789}">
      <dgm:prSet/>
      <dgm:spPr/>
      <dgm:t>
        <a:bodyPr/>
        <a:lstStyle/>
        <a:p>
          <a:endParaRPr lang="ru-RU"/>
        </a:p>
      </dgm:t>
    </dgm:pt>
    <dgm:pt modelId="{AE9A792B-E739-4E05-8B81-386A44227C27}">
      <dgm:prSet phldrT="[Текст]"/>
      <dgm:spPr/>
      <dgm:t>
        <a:bodyPr/>
        <a:lstStyle/>
        <a:p>
          <a:r>
            <a:rPr lang="en-US" dirty="0"/>
            <a:t>Conv2d (ELU, </a:t>
          </a:r>
          <a:r>
            <a:rPr lang="en-US" dirty="0" err="1"/>
            <a:t>kernel_size</a:t>
          </a:r>
          <a:r>
            <a:rPr lang="en-US" dirty="0"/>
            <a:t>=3)</a:t>
          </a:r>
          <a:endParaRPr lang="ru-RU" dirty="0"/>
        </a:p>
      </dgm:t>
    </dgm:pt>
    <dgm:pt modelId="{0358B30F-0600-4DA7-80DB-C37C91FA1782}" type="parTrans" cxnId="{38A78965-1A1A-45B5-8E51-9C23F01ACB89}">
      <dgm:prSet/>
      <dgm:spPr/>
      <dgm:t>
        <a:bodyPr/>
        <a:lstStyle/>
        <a:p>
          <a:endParaRPr lang="ru-RU"/>
        </a:p>
      </dgm:t>
    </dgm:pt>
    <dgm:pt modelId="{07B1F6C4-E29C-4634-BCEF-A67AC0B12E78}" type="sibTrans" cxnId="{38A78965-1A1A-45B5-8E51-9C23F01ACB89}">
      <dgm:prSet/>
      <dgm:spPr/>
      <dgm:t>
        <a:bodyPr/>
        <a:lstStyle/>
        <a:p>
          <a:endParaRPr lang="ru-RU"/>
        </a:p>
      </dgm:t>
    </dgm:pt>
    <dgm:pt modelId="{5E2ADE8C-E6A7-4A89-9C08-78C22282811A}">
      <dgm:prSet phldrT="[Текст]"/>
      <dgm:spPr/>
      <dgm:t>
        <a:bodyPr/>
        <a:lstStyle/>
        <a:p>
          <a:r>
            <a:rPr lang="en-US" dirty="0"/>
            <a:t> Dropout</a:t>
          </a:r>
          <a:endParaRPr lang="ru-RU" dirty="0"/>
        </a:p>
      </dgm:t>
    </dgm:pt>
    <dgm:pt modelId="{0AC18A12-9DFD-48EA-B896-78DADAA876E9}" type="parTrans" cxnId="{09118358-DD8B-4D07-95D3-146DB9B5782D}">
      <dgm:prSet/>
      <dgm:spPr/>
      <dgm:t>
        <a:bodyPr/>
        <a:lstStyle/>
        <a:p>
          <a:endParaRPr lang="ru-RU"/>
        </a:p>
      </dgm:t>
    </dgm:pt>
    <dgm:pt modelId="{FB5CB153-8C03-4796-ADDA-3707995E48FB}" type="sibTrans" cxnId="{09118358-DD8B-4D07-95D3-146DB9B5782D}">
      <dgm:prSet/>
      <dgm:spPr/>
      <dgm:t>
        <a:bodyPr/>
        <a:lstStyle/>
        <a:p>
          <a:endParaRPr lang="ru-RU"/>
        </a:p>
      </dgm:t>
    </dgm:pt>
    <dgm:pt modelId="{BE3E0353-B036-4388-B834-26AC904AEB78}">
      <dgm:prSet phldrT="[Текст]"/>
      <dgm:spPr/>
      <dgm:t>
        <a:bodyPr/>
        <a:lstStyle/>
        <a:p>
          <a:r>
            <a:rPr lang="en-US" dirty="0"/>
            <a:t>MaxPool2d(2)</a:t>
          </a:r>
          <a:endParaRPr lang="ru-RU" dirty="0"/>
        </a:p>
      </dgm:t>
    </dgm:pt>
    <dgm:pt modelId="{9AF66959-8885-4C51-87C1-8132CCC38DD7}" type="parTrans" cxnId="{F9AF9C69-94CA-4D36-98DE-DAEE88952493}">
      <dgm:prSet/>
      <dgm:spPr/>
      <dgm:t>
        <a:bodyPr/>
        <a:lstStyle/>
        <a:p>
          <a:endParaRPr lang="ru-RU"/>
        </a:p>
      </dgm:t>
    </dgm:pt>
    <dgm:pt modelId="{AF16ADDD-7B31-4CF8-BB27-09FC10A534BC}" type="sibTrans" cxnId="{F9AF9C69-94CA-4D36-98DE-DAEE88952493}">
      <dgm:prSet/>
      <dgm:spPr/>
      <dgm:t>
        <a:bodyPr/>
        <a:lstStyle/>
        <a:p>
          <a:endParaRPr lang="ru-RU"/>
        </a:p>
      </dgm:t>
    </dgm:pt>
    <dgm:pt modelId="{9447BA59-2BD2-4A35-BB68-3CA9652789CE}">
      <dgm:prSet phldrT="[Текст]"/>
      <dgm:spPr/>
      <dgm:t>
        <a:bodyPr/>
        <a:lstStyle/>
        <a:p>
          <a:r>
            <a:rPr lang="ru-RU" dirty="0"/>
            <a:t>Повтор </a:t>
          </a:r>
          <a:r>
            <a:rPr lang="en-US" dirty="0"/>
            <a:t>Conv2d(ELU, </a:t>
          </a:r>
          <a:r>
            <a:rPr lang="en-US" dirty="0" err="1"/>
            <a:t>kernel_size</a:t>
          </a:r>
          <a:r>
            <a:rPr lang="en-US" dirty="0"/>
            <a:t>=3) </a:t>
          </a:r>
          <a:r>
            <a:rPr lang="ru-RU" dirty="0"/>
            <a:t>и </a:t>
          </a:r>
          <a:r>
            <a:rPr lang="en-US" dirty="0"/>
            <a:t>Dropout</a:t>
          </a:r>
          <a:endParaRPr lang="ru-RU" dirty="0"/>
        </a:p>
      </dgm:t>
    </dgm:pt>
    <dgm:pt modelId="{BB4ECB93-321A-49A3-B46E-8CA111B542DA}" type="parTrans" cxnId="{7C525ED0-8D94-4412-96D6-2409995C7D14}">
      <dgm:prSet/>
      <dgm:spPr/>
      <dgm:t>
        <a:bodyPr/>
        <a:lstStyle/>
        <a:p>
          <a:endParaRPr lang="ru-RU"/>
        </a:p>
      </dgm:t>
    </dgm:pt>
    <dgm:pt modelId="{D234C1CA-EFD7-4956-9D88-D60C740DFBAA}" type="sibTrans" cxnId="{7C525ED0-8D94-4412-96D6-2409995C7D14}">
      <dgm:prSet/>
      <dgm:spPr/>
      <dgm:t>
        <a:bodyPr/>
        <a:lstStyle/>
        <a:p>
          <a:endParaRPr lang="ru-RU"/>
        </a:p>
      </dgm:t>
    </dgm:pt>
    <dgm:pt modelId="{0479A4D5-62B8-4597-AA6F-33C161C29D10}" type="pres">
      <dgm:prSet presAssocID="{DE478EFB-71C7-47BC-95FF-ED49463B248F}" presName="linear" presStyleCnt="0">
        <dgm:presLayoutVars>
          <dgm:animLvl val="lvl"/>
          <dgm:resizeHandles val="exact"/>
        </dgm:presLayoutVars>
      </dgm:prSet>
      <dgm:spPr/>
    </dgm:pt>
    <dgm:pt modelId="{439AFC2C-F381-4082-8C5D-1BE7D2591C47}" type="pres">
      <dgm:prSet presAssocID="{DB567CFC-6DD9-4B1C-9C0A-C5388151B091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4A6A99BB-25D6-4B06-B9AF-22DB8196A8FF}" type="pres">
      <dgm:prSet presAssocID="{DB567CFC-6DD9-4B1C-9C0A-C5388151B091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2FD55F0B-01D7-4AFE-97D4-E594A90DD317}" type="presOf" srcId="{BE3E0353-B036-4388-B834-26AC904AEB78}" destId="{4A6A99BB-25D6-4B06-B9AF-22DB8196A8FF}" srcOrd="0" destOrd="2" presId="urn:microsoft.com/office/officeart/2005/8/layout/vList2"/>
    <dgm:cxn modelId="{2A7A5921-3552-4020-AB60-6FD575F5D789}" srcId="{DE478EFB-71C7-47BC-95FF-ED49463B248F}" destId="{DB567CFC-6DD9-4B1C-9C0A-C5388151B091}" srcOrd="0" destOrd="0" parTransId="{CC9E6738-8001-497A-9DA3-1AFA443B70D6}" sibTransId="{68EEAB2E-3118-471B-B7BC-3E29FFC1DA77}"/>
    <dgm:cxn modelId="{32CBA637-92D8-4161-A379-3631E7372AF8}" type="presOf" srcId="{AE9A792B-E739-4E05-8B81-386A44227C27}" destId="{4A6A99BB-25D6-4B06-B9AF-22DB8196A8FF}" srcOrd="0" destOrd="0" presId="urn:microsoft.com/office/officeart/2005/8/layout/vList2"/>
    <dgm:cxn modelId="{38A78965-1A1A-45B5-8E51-9C23F01ACB89}" srcId="{DB567CFC-6DD9-4B1C-9C0A-C5388151B091}" destId="{AE9A792B-E739-4E05-8B81-386A44227C27}" srcOrd="0" destOrd="0" parTransId="{0358B30F-0600-4DA7-80DB-C37C91FA1782}" sibTransId="{07B1F6C4-E29C-4634-BCEF-A67AC0B12E78}"/>
    <dgm:cxn modelId="{F9AF9C69-94CA-4D36-98DE-DAEE88952493}" srcId="{DB567CFC-6DD9-4B1C-9C0A-C5388151B091}" destId="{BE3E0353-B036-4388-B834-26AC904AEB78}" srcOrd="2" destOrd="0" parTransId="{9AF66959-8885-4C51-87C1-8132CCC38DD7}" sibTransId="{AF16ADDD-7B31-4CF8-BB27-09FC10A534BC}"/>
    <dgm:cxn modelId="{97A4216F-DF3E-4F8E-A727-122972282D42}" type="presOf" srcId="{9447BA59-2BD2-4A35-BB68-3CA9652789CE}" destId="{4A6A99BB-25D6-4B06-B9AF-22DB8196A8FF}" srcOrd="0" destOrd="3" presId="urn:microsoft.com/office/officeart/2005/8/layout/vList2"/>
    <dgm:cxn modelId="{09118358-DD8B-4D07-95D3-146DB9B5782D}" srcId="{DB567CFC-6DD9-4B1C-9C0A-C5388151B091}" destId="{5E2ADE8C-E6A7-4A89-9C08-78C22282811A}" srcOrd="1" destOrd="0" parTransId="{0AC18A12-9DFD-48EA-B896-78DADAA876E9}" sibTransId="{FB5CB153-8C03-4796-ADDA-3707995E48FB}"/>
    <dgm:cxn modelId="{CED9C079-6F91-42BB-9B46-74E60DB95F12}" type="presOf" srcId="{5E2ADE8C-E6A7-4A89-9C08-78C22282811A}" destId="{4A6A99BB-25D6-4B06-B9AF-22DB8196A8FF}" srcOrd="0" destOrd="1" presId="urn:microsoft.com/office/officeart/2005/8/layout/vList2"/>
    <dgm:cxn modelId="{7C525ED0-8D94-4412-96D6-2409995C7D14}" srcId="{DB567CFC-6DD9-4B1C-9C0A-C5388151B091}" destId="{9447BA59-2BD2-4A35-BB68-3CA9652789CE}" srcOrd="3" destOrd="0" parTransId="{BB4ECB93-321A-49A3-B46E-8CA111B542DA}" sibTransId="{D234C1CA-EFD7-4956-9D88-D60C740DFBAA}"/>
    <dgm:cxn modelId="{C9217DE8-BC10-423E-83A8-E24872A27655}" type="presOf" srcId="{DE478EFB-71C7-47BC-95FF-ED49463B248F}" destId="{0479A4D5-62B8-4597-AA6F-33C161C29D10}" srcOrd="0" destOrd="0" presId="urn:microsoft.com/office/officeart/2005/8/layout/vList2"/>
    <dgm:cxn modelId="{D6B2F1FC-683D-40C3-BD55-D7B6F56F0D22}" type="presOf" srcId="{DB567CFC-6DD9-4B1C-9C0A-C5388151B091}" destId="{439AFC2C-F381-4082-8C5D-1BE7D2591C47}" srcOrd="0" destOrd="0" presId="urn:microsoft.com/office/officeart/2005/8/layout/vList2"/>
    <dgm:cxn modelId="{9BC438A7-32DC-4F30-8973-C499F5547035}" type="presParOf" srcId="{0479A4D5-62B8-4597-AA6F-33C161C29D10}" destId="{439AFC2C-F381-4082-8C5D-1BE7D2591C47}" srcOrd="0" destOrd="0" presId="urn:microsoft.com/office/officeart/2005/8/layout/vList2"/>
    <dgm:cxn modelId="{C5679FB7-D034-4BDE-9A46-93FB5255F83D}" type="presParOf" srcId="{0479A4D5-62B8-4597-AA6F-33C161C29D10}" destId="{4A6A99BB-25D6-4B06-B9AF-22DB8196A8FF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B6FBF50-BB97-4ADF-9513-621848797D49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C68A2EF3-AD32-4486-9475-66E037D8AB4F}">
      <dgm:prSet phldrT="[Текст]"/>
      <dgm:spPr/>
      <dgm:t>
        <a:bodyPr/>
        <a:lstStyle/>
        <a:p>
          <a:r>
            <a:rPr lang="ru-RU" dirty="0"/>
            <a:t>Генератор</a:t>
          </a:r>
        </a:p>
      </dgm:t>
    </dgm:pt>
    <dgm:pt modelId="{6B512BA2-4BB1-4E97-A4D1-3211D731C431}" type="parTrans" cxnId="{7F7CFEA7-53EE-4FFD-90B1-6E9CCFA279F2}">
      <dgm:prSet/>
      <dgm:spPr/>
      <dgm:t>
        <a:bodyPr/>
        <a:lstStyle/>
        <a:p>
          <a:endParaRPr lang="ru-RU"/>
        </a:p>
      </dgm:t>
    </dgm:pt>
    <dgm:pt modelId="{6AE3A47A-5EEF-4AB7-83DD-3D1ED66E2838}" type="sibTrans" cxnId="{7F7CFEA7-53EE-4FFD-90B1-6E9CCFA279F2}">
      <dgm:prSet/>
      <dgm:spPr/>
      <dgm:t>
        <a:bodyPr/>
        <a:lstStyle/>
        <a:p>
          <a:endParaRPr lang="ru-RU"/>
        </a:p>
      </dgm:t>
    </dgm:pt>
    <dgm:pt modelId="{2A85839B-ED6D-4D2A-9093-2ABC523AA299}">
      <dgm:prSet phldrT="[Текст]"/>
      <dgm:spPr/>
      <dgm:t>
        <a:bodyPr/>
        <a:lstStyle/>
        <a:p>
          <a:r>
            <a:rPr lang="en-US" dirty="0"/>
            <a:t>Dense (ELU)</a:t>
          </a:r>
          <a:endParaRPr lang="ru-RU" dirty="0"/>
        </a:p>
      </dgm:t>
    </dgm:pt>
    <dgm:pt modelId="{CA2EEB91-6801-440B-86AE-DC8E37A0B615}" type="parTrans" cxnId="{0AFBC298-8F53-48A1-8203-25A54593F223}">
      <dgm:prSet/>
      <dgm:spPr/>
      <dgm:t>
        <a:bodyPr/>
        <a:lstStyle/>
        <a:p>
          <a:endParaRPr lang="ru-RU"/>
        </a:p>
      </dgm:t>
    </dgm:pt>
    <dgm:pt modelId="{0F082A33-60DF-49DF-9FBF-F90674551640}" type="sibTrans" cxnId="{0AFBC298-8F53-48A1-8203-25A54593F223}">
      <dgm:prSet/>
      <dgm:spPr/>
      <dgm:t>
        <a:bodyPr/>
        <a:lstStyle/>
        <a:p>
          <a:endParaRPr lang="ru-RU"/>
        </a:p>
      </dgm:t>
    </dgm:pt>
    <dgm:pt modelId="{5639F5D1-BB92-441B-92FA-0BFB47C1435D}">
      <dgm:prSet phldrT="[Текст]"/>
      <dgm:spPr/>
      <dgm:t>
        <a:bodyPr/>
        <a:lstStyle/>
        <a:p>
          <a:r>
            <a:rPr lang="en-US" dirty="0"/>
            <a:t>Dropout</a:t>
          </a:r>
          <a:endParaRPr lang="ru-RU" dirty="0"/>
        </a:p>
      </dgm:t>
    </dgm:pt>
    <dgm:pt modelId="{A7FE170F-5257-412F-B233-DBB60F67019E}" type="parTrans" cxnId="{906B226D-816F-43CF-8366-E20C94E12D01}">
      <dgm:prSet/>
      <dgm:spPr/>
      <dgm:t>
        <a:bodyPr/>
        <a:lstStyle/>
        <a:p>
          <a:endParaRPr lang="ru-RU"/>
        </a:p>
      </dgm:t>
    </dgm:pt>
    <dgm:pt modelId="{772BB296-657D-42DC-87F0-2DD4718893E6}" type="sibTrans" cxnId="{906B226D-816F-43CF-8366-E20C94E12D01}">
      <dgm:prSet/>
      <dgm:spPr/>
      <dgm:t>
        <a:bodyPr/>
        <a:lstStyle/>
        <a:p>
          <a:endParaRPr lang="ru-RU"/>
        </a:p>
      </dgm:t>
    </dgm:pt>
    <dgm:pt modelId="{914616CE-A9DE-4A12-865C-5B2C1C4B78D6}">
      <dgm:prSet phldrT="[Текст]"/>
      <dgm:spPr/>
      <dgm:t>
        <a:bodyPr/>
        <a:lstStyle/>
        <a:p>
          <a:r>
            <a:rPr lang="en-US" dirty="0"/>
            <a:t>Conv2d (</a:t>
          </a:r>
          <a:r>
            <a:rPr lang="en-US" dirty="0" err="1"/>
            <a:t>kernel_size</a:t>
          </a:r>
          <a:r>
            <a:rPr lang="en-US" dirty="0"/>
            <a:t>=3, ELU)</a:t>
          </a:r>
          <a:endParaRPr lang="ru-RU" dirty="0"/>
        </a:p>
      </dgm:t>
    </dgm:pt>
    <dgm:pt modelId="{FCECB2E6-1F67-4E62-8EC7-09DF9094FB8A}" type="parTrans" cxnId="{822BA6B5-45EE-412E-B6FC-7CA5A394A260}">
      <dgm:prSet/>
      <dgm:spPr/>
      <dgm:t>
        <a:bodyPr/>
        <a:lstStyle/>
        <a:p>
          <a:endParaRPr lang="ru-RU"/>
        </a:p>
      </dgm:t>
    </dgm:pt>
    <dgm:pt modelId="{00567E9D-5557-482A-8610-AB6577F39FB4}" type="sibTrans" cxnId="{822BA6B5-45EE-412E-B6FC-7CA5A394A260}">
      <dgm:prSet/>
      <dgm:spPr/>
      <dgm:t>
        <a:bodyPr/>
        <a:lstStyle/>
        <a:p>
          <a:endParaRPr lang="ru-RU"/>
        </a:p>
      </dgm:t>
    </dgm:pt>
    <dgm:pt modelId="{7FED95E3-1C39-4DA0-98AB-AD82772E97DA}">
      <dgm:prSet phldrT="[Текст]"/>
      <dgm:spPr/>
      <dgm:t>
        <a:bodyPr/>
        <a:lstStyle/>
        <a:p>
          <a:r>
            <a:rPr lang="en-US" dirty="0"/>
            <a:t>Dropout</a:t>
          </a:r>
          <a:endParaRPr lang="ru-RU" dirty="0"/>
        </a:p>
      </dgm:t>
    </dgm:pt>
    <dgm:pt modelId="{5BC1636D-0BAE-4716-8CE4-6D7F2586550A}" type="parTrans" cxnId="{BACAB642-CF38-48E1-8F5B-CA7991A9BAEB}">
      <dgm:prSet/>
      <dgm:spPr/>
      <dgm:t>
        <a:bodyPr/>
        <a:lstStyle/>
        <a:p>
          <a:endParaRPr lang="ru-RU"/>
        </a:p>
      </dgm:t>
    </dgm:pt>
    <dgm:pt modelId="{92A1E9D5-686C-4C2A-A75A-D1387BB55123}" type="sibTrans" cxnId="{BACAB642-CF38-48E1-8F5B-CA7991A9BAEB}">
      <dgm:prSet/>
      <dgm:spPr/>
      <dgm:t>
        <a:bodyPr/>
        <a:lstStyle/>
        <a:p>
          <a:endParaRPr lang="ru-RU"/>
        </a:p>
      </dgm:t>
    </dgm:pt>
    <dgm:pt modelId="{2BCF591E-E5DA-4E3A-A765-B1CC79399D4D}">
      <dgm:prSet phldrT="[Текст]"/>
      <dgm:spPr/>
      <dgm:t>
        <a:bodyPr/>
        <a:lstStyle/>
        <a:p>
          <a:r>
            <a:rPr lang="en-US" dirty="0"/>
            <a:t>ConvTranspose2d</a:t>
          </a:r>
          <a:endParaRPr lang="ru-RU" dirty="0"/>
        </a:p>
      </dgm:t>
    </dgm:pt>
    <dgm:pt modelId="{6B989562-1226-4184-80F3-254BAFFF2F31}" type="parTrans" cxnId="{E01AD228-A13E-49F5-A44A-A32CE49FD929}">
      <dgm:prSet/>
      <dgm:spPr/>
      <dgm:t>
        <a:bodyPr/>
        <a:lstStyle/>
        <a:p>
          <a:endParaRPr lang="ru-RU"/>
        </a:p>
      </dgm:t>
    </dgm:pt>
    <dgm:pt modelId="{3F642141-BDC5-4AA6-89BA-847A01EF09CE}" type="sibTrans" cxnId="{E01AD228-A13E-49F5-A44A-A32CE49FD929}">
      <dgm:prSet/>
      <dgm:spPr/>
      <dgm:t>
        <a:bodyPr/>
        <a:lstStyle/>
        <a:p>
          <a:endParaRPr lang="ru-RU"/>
        </a:p>
      </dgm:t>
    </dgm:pt>
    <dgm:pt modelId="{3723EBDC-D11D-47B5-9E2C-D277857A4481}">
      <dgm:prSet phldrT="[Текст]"/>
      <dgm:spPr/>
      <dgm:t>
        <a:bodyPr/>
        <a:lstStyle/>
        <a:p>
          <a:r>
            <a:rPr lang="en-US" dirty="0"/>
            <a:t>Dropout</a:t>
          </a:r>
          <a:endParaRPr lang="ru-RU" dirty="0"/>
        </a:p>
      </dgm:t>
    </dgm:pt>
    <dgm:pt modelId="{1F76BE85-E1A3-4671-92ED-7A5B462700AB}" type="parTrans" cxnId="{C0CF9A48-7930-403B-BBAF-F56AA2BD5420}">
      <dgm:prSet/>
      <dgm:spPr/>
      <dgm:t>
        <a:bodyPr/>
        <a:lstStyle/>
        <a:p>
          <a:endParaRPr lang="ru-RU"/>
        </a:p>
      </dgm:t>
    </dgm:pt>
    <dgm:pt modelId="{A51F0265-852A-444B-B669-55AA58546380}" type="sibTrans" cxnId="{C0CF9A48-7930-403B-BBAF-F56AA2BD5420}">
      <dgm:prSet/>
      <dgm:spPr/>
      <dgm:t>
        <a:bodyPr/>
        <a:lstStyle/>
        <a:p>
          <a:endParaRPr lang="ru-RU"/>
        </a:p>
      </dgm:t>
    </dgm:pt>
    <dgm:pt modelId="{EA5CF35E-4A71-4CFE-A6B8-2D207999C093}">
      <dgm:prSet phldrT="[Текст]"/>
      <dgm:spPr/>
      <dgm:t>
        <a:bodyPr/>
        <a:lstStyle/>
        <a:p>
          <a:r>
            <a:rPr lang="en-US" dirty="0"/>
            <a:t>Conv2d </a:t>
          </a:r>
          <a:r>
            <a:rPr lang="ru-RU" dirty="0"/>
            <a:t>и </a:t>
          </a:r>
          <a:r>
            <a:rPr lang="en-US" dirty="0"/>
            <a:t>Dropout </a:t>
          </a:r>
          <a:r>
            <a:rPr lang="ru-RU" dirty="0"/>
            <a:t>повторяются</a:t>
          </a:r>
        </a:p>
      </dgm:t>
    </dgm:pt>
    <dgm:pt modelId="{A1163116-3BAE-4A96-8437-EDE0490DAAB0}" type="parTrans" cxnId="{3D869CB4-DF7B-4901-BA2A-672EC4BABFD7}">
      <dgm:prSet/>
      <dgm:spPr/>
      <dgm:t>
        <a:bodyPr/>
        <a:lstStyle/>
        <a:p>
          <a:endParaRPr lang="ru-RU"/>
        </a:p>
      </dgm:t>
    </dgm:pt>
    <dgm:pt modelId="{48778773-736C-4D9F-A86D-06194550AAE2}" type="sibTrans" cxnId="{3D869CB4-DF7B-4901-BA2A-672EC4BABFD7}">
      <dgm:prSet/>
      <dgm:spPr/>
      <dgm:t>
        <a:bodyPr/>
        <a:lstStyle/>
        <a:p>
          <a:endParaRPr lang="ru-RU"/>
        </a:p>
      </dgm:t>
    </dgm:pt>
    <dgm:pt modelId="{CB4A352B-B413-401A-BE71-3B031781DB38}" type="pres">
      <dgm:prSet presAssocID="{5B6FBF50-BB97-4ADF-9513-621848797D49}" presName="linear" presStyleCnt="0">
        <dgm:presLayoutVars>
          <dgm:animLvl val="lvl"/>
          <dgm:resizeHandles val="exact"/>
        </dgm:presLayoutVars>
      </dgm:prSet>
      <dgm:spPr/>
    </dgm:pt>
    <dgm:pt modelId="{7C73826C-87EC-432F-91F0-F6D2ABBFB626}" type="pres">
      <dgm:prSet presAssocID="{C68A2EF3-AD32-4486-9475-66E037D8AB4F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7D31BCA6-8C0B-425F-AB94-893F27F802B6}" type="pres">
      <dgm:prSet presAssocID="{C68A2EF3-AD32-4486-9475-66E037D8AB4F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0ED41E04-CD75-4D70-BF1B-77561C7E1AC5}" type="presOf" srcId="{C68A2EF3-AD32-4486-9475-66E037D8AB4F}" destId="{7C73826C-87EC-432F-91F0-F6D2ABBFB626}" srcOrd="0" destOrd="0" presId="urn:microsoft.com/office/officeart/2005/8/layout/vList2"/>
    <dgm:cxn modelId="{7DC0650D-F629-4031-B8E8-5AA793FE0F1E}" type="presOf" srcId="{5639F5D1-BB92-441B-92FA-0BFB47C1435D}" destId="{7D31BCA6-8C0B-425F-AB94-893F27F802B6}" srcOrd="0" destOrd="1" presId="urn:microsoft.com/office/officeart/2005/8/layout/vList2"/>
    <dgm:cxn modelId="{E01AD228-A13E-49F5-A44A-A32CE49FD929}" srcId="{C68A2EF3-AD32-4486-9475-66E037D8AB4F}" destId="{2BCF591E-E5DA-4E3A-A765-B1CC79399D4D}" srcOrd="4" destOrd="0" parTransId="{6B989562-1226-4184-80F3-254BAFFF2F31}" sibTransId="{3F642141-BDC5-4AA6-89BA-847A01EF09CE}"/>
    <dgm:cxn modelId="{8045055E-6074-4EE5-9CBF-70CECEA8347C}" type="presOf" srcId="{7FED95E3-1C39-4DA0-98AB-AD82772E97DA}" destId="{7D31BCA6-8C0B-425F-AB94-893F27F802B6}" srcOrd="0" destOrd="3" presId="urn:microsoft.com/office/officeart/2005/8/layout/vList2"/>
    <dgm:cxn modelId="{BACAB642-CF38-48E1-8F5B-CA7991A9BAEB}" srcId="{C68A2EF3-AD32-4486-9475-66E037D8AB4F}" destId="{7FED95E3-1C39-4DA0-98AB-AD82772E97DA}" srcOrd="3" destOrd="0" parTransId="{5BC1636D-0BAE-4716-8CE4-6D7F2586550A}" sibTransId="{92A1E9D5-686C-4C2A-A75A-D1387BB55123}"/>
    <dgm:cxn modelId="{C0CF9A48-7930-403B-BBAF-F56AA2BD5420}" srcId="{C68A2EF3-AD32-4486-9475-66E037D8AB4F}" destId="{3723EBDC-D11D-47B5-9E2C-D277857A4481}" srcOrd="5" destOrd="0" parTransId="{1F76BE85-E1A3-4671-92ED-7A5B462700AB}" sibTransId="{A51F0265-852A-444B-B669-55AA58546380}"/>
    <dgm:cxn modelId="{906B226D-816F-43CF-8366-E20C94E12D01}" srcId="{C68A2EF3-AD32-4486-9475-66E037D8AB4F}" destId="{5639F5D1-BB92-441B-92FA-0BFB47C1435D}" srcOrd="1" destOrd="0" parTransId="{A7FE170F-5257-412F-B233-DBB60F67019E}" sibTransId="{772BB296-657D-42DC-87F0-2DD4718893E6}"/>
    <dgm:cxn modelId="{BCFBA954-8C3C-4438-B67B-1A507C0BA8E1}" type="presOf" srcId="{5B6FBF50-BB97-4ADF-9513-621848797D49}" destId="{CB4A352B-B413-401A-BE71-3B031781DB38}" srcOrd="0" destOrd="0" presId="urn:microsoft.com/office/officeart/2005/8/layout/vList2"/>
    <dgm:cxn modelId="{DF38A47D-5859-4153-88A1-9BB939D7754F}" type="presOf" srcId="{2BCF591E-E5DA-4E3A-A765-B1CC79399D4D}" destId="{7D31BCA6-8C0B-425F-AB94-893F27F802B6}" srcOrd="0" destOrd="4" presId="urn:microsoft.com/office/officeart/2005/8/layout/vList2"/>
    <dgm:cxn modelId="{2E6FAC80-4ACB-4A02-96E4-7B0913982DB6}" type="presOf" srcId="{EA5CF35E-4A71-4CFE-A6B8-2D207999C093}" destId="{7D31BCA6-8C0B-425F-AB94-893F27F802B6}" srcOrd="0" destOrd="6" presId="urn:microsoft.com/office/officeart/2005/8/layout/vList2"/>
    <dgm:cxn modelId="{0AFBC298-8F53-48A1-8203-25A54593F223}" srcId="{C68A2EF3-AD32-4486-9475-66E037D8AB4F}" destId="{2A85839B-ED6D-4D2A-9093-2ABC523AA299}" srcOrd="0" destOrd="0" parTransId="{CA2EEB91-6801-440B-86AE-DC8E37A0B615}" sibTransId="{0F082A33-60DF-49DF-9FBF-F90674551640}"/>
    <dgm:cxn modelId="{7F7CFEA7-53EE-4FFD-90B1-6E9CCFA279F2}" srcId="{5B6FBF50-BB97-4ADF-9513-621848797D49}" destId="{C68A2EF3-AD32-4486-9475-66E037D8AB4F}" srcOrd="0" destOrd="0" parTransId="{6B512BA2-4BB1-4E97-A4D1-3211D731C431}" sibTransId="{6AE3A47A-5EEF-4AB7-83DD-3D1ED66E2838}"/>
    <dgm:cxn modelId="{3D869CB4-DF7B-4901-BA2A-672EC4BABFD7}" srcId="{C68A2EF3-AD32-4486-9475-66E037D8AB4F}" destId="{EA5CF35E-4A71-4CFE-A6B8-2D207999C093}" srcOrd="6" destOrd="0" parTransId="{A1163116-3BAE-4A96-8437-EDE0490DAAB0}" sibTransId="{48778773-736C-4D9F-A86D-06194550AAE2}"/>
    <dgm:cxn modelId="{822BA6B5-45EE-412E-B6FC-7CA5A394A260}" srcId="{C68A2EF3-AD32-4486-9475-66E037D8AB4F}" destId="{914616CE-A9DE-4A12-865C-5B2C1C4B78D6}" srcOrd="2" destOrd="0" parTransId="{FCECB2E6-1F67-4E62-8EC7-09DF9094FB8A}" sibTransId="{00567E9D-5557-482A-8610-AB6577F39FB4}"/>
    <dgm:cxn modelId="{F95EEDD9-BC29-4046-9F4D-9C02E5C8201F}" type="presOf" srcId="{914616CE-A9DE-4A12-865C-5B2C1C4B78D6}" destId="{7D31BCA6-8C0B-425F-AB94-893F27F802B6}" srcOrd="0" destOrd="2" presId="urn:microsoft.com/office/officeart/2005/8/layout/vList2"/>
    <dgm:cxn modelId="{A0009AE3-2886-4DFD-A147-F0EAB3F50DCE}" type="presOf" srcId="{3723EBDC-D11D-47B5-9E2C-D277857A4481}" destId="{7D31BCA6-8C0B-425F-AB94-893F27F802B6}" srcOrd="0" destOrd="5" presId="urn:microsoft.com/office/officeart/2005/8/layout/vList2"/>
    <dgm:cxn modelId="{EE1E73E5-C645-42AC-9F6E-0931E86384E6}" type="presOf" srcId="{2A85839B-ED6D-4D2A-9093-2ABC523AA299}" destId="{7D31BCA6-8C0B-425F-AB94-893F27F802B6}" srcOrd="0" destOrd="0" presId="urn:microsoft.com/office/officeart/2005/8/layout/vList2"/>
    <dgm:cxn modelId="{5679B20D-38F5-445E-A6EE-1CBBA1814BED}" type="presParOf" srcId="{CB4A352B-B413-401A-BE71-3B031781DB38}" destId="{7C73826C-87EC-432F-91F0-F6D2ABBFB626}" srcOrd="0" destOrd="0" presId="urn:microsoft.com/office/officeart/2005/8/layout/vList2"/>
    <dgm:cxn modelId="{07E1A77C-A005-4A90-89EB-5D8F728BDFFA}" type="presParOf" srcId="{CB4A352B-B413-401A-BE71-3B031781DB38}" destId="{7D31BCA6-8C0B-425F-AB94-893F27F802B6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DE6EA55-F946-4137-9434-8C0A27EA5B1A}" type="doc">
      <dgm:prSet loTypeId="urn:microsoft.com/office/officeart/2005/8/layout/hProcess9" loCatId="process" qsTypeId="urn:microsoft.com/office/officeart/2005/8/quickstyle/3d1" qsCatId="3D" csTypeId="urn:microsoft.com/office/officeart/2005/8/colors/accent6_2" csCatId="accent6" phldr="1"/>
      <dgm:spPr/>
    </dgm:pt>
    <dgm:pt modelId="{7FA36AD6-D90E-485E-8A8A-1B37CA7C0C8F}">
      <dgm:prSet phldrT="[Текст]"/>
      <dgm:spPr/>
      <dgm:t>
        <a:bodyPr/>
        <a:lstStyle/>
        <a:p>
          <a:r>
            <a:rPr lang="ru-RU" dirty="0"/>
            <a:t>Запись</a:t>
          </a:r>
        </a:p>
      </dgm:t>
    </dgm:pt>
    <dgm:pt modelId="{F9BD275F-589C-487C-B093-FCF37D9083E6}" type="parTrans" cxnId="{38B556EF-A25E-4BD0-BC24-FC577B01D837}">
      <dgm:prSet/>
      <dgm:spPr/>
      <dgm:t>
        <a:bodyPr/>
        <a:lstStyle/>
        <a:p>
          <a:endParaRPr lang="ru-RU"/>
        </a:p>
      </dgm:t>
    </dgm:pt>
    <dgm:pt modelId="{11854892-C525-4829-9010-FEB03FBADC16}" type="sibTrans" cxnId="{38B556EF-A25E-4BD0-BC24-FC577B01D837}">
      <dgm:prSet/>
      <dgm:spPr/>
      <dgm:t>
        <a:bodyPr/>
        <a:lstStyle/>
        <a:p>
          <a:endParaRPr lang="ru-RU"/>
        </a:p>
      </dgm:t>
    </dgm:pt>
    <dgm:pt modelId="{0C120E95-21B4-4EEB-83D8-A3622E62AA80}">
      <dgm:prSet phldrT="[Текст]"/>
      <dgm:spPr/>
      <dgm:t>
        <a:bodyPr/>
        <a:lstStyle/>
        <a:p>
          <a:r>
            <a:rPr lang="ru-RU" dirty="0"/>
            <a:t>Дискриминатор</a:t>
          </a:r>
        </a:p>
      </dgm:t>
    </dgm:pt>
    <dgm:pt modelId="{8CEAF96A-C4C1-475D-A534-FE5E21F6307C}" type="parTrans" cxnId="{5965C64E-5056-46E8-A5AD-2D3678FCA499}">
      <dgm:prSet/>
      <dgm:spPr/>
      <dgm:t>
        <a:bodyPr/>
        <a:lstStyle/>
        <a:p>
          <a:endParaRPr lang="ru-RU"/>
        </a:p>
      </dgm:t>
    </dgm:pt>
    <dgm:pt modelId="{286FFB23-4EFF-4E33-B259-5B06050AF625}" type="sibTrans" cxnId="{5965C64E-5056-46E8-A5AD-2D3678FCA499}">
      <dgm:prSet/>
      <dgm:spPr/>
      <dgm:t>
        <a:bodyPr/>
        <a:lstStyle/>
        <a:p>
          <a:endParaRPr lang="ru-RU"/>
        </a:p>
      </dgm:t>
    </dgm:pt>
    <dgm:pt modelId="{D35D3705-181B-4957-9874-50AE6A46CA91}">
      <dgm:prSet phldrT="[Текст]"/>
      <dgm:spPr/>
      <dgm:t>
        <a:bodyPr/>
        <a:lstStyle/>
        <a:p>
          <a:r>
            <a:rPr lang="ru-RU" dirty="0"/>
            <a:t>Была ли она в </a:t>
          </a:r>
          <a:r>
            <a:rPr lang="en-US" dirty="0"/>
            <a:t>train set</a:t>
          </a:r>
          <a:r>
            <a:rPr lang="ru-RU" dirty="0"/>
            <a:t> или нет?</a:t>
          </a:r>
        </a:p>
      </dgm:t>
    </dgm:pt>
    <dgm:pt modelId="{245D8140-0520-4D2C-B2BD-C96A100621DD}" type="parTrans" cxnId="{18117F0C-3761-4E1C-96C6-32650F2856C2}">
      <dgm:prSet/>
      <dgm:spPr/>
      <dgm:t>
        <a:bodyPr/>
        <a:lstStyle/>
        <a:p>
          <a:endParaRPr lang="ru-RU"/>
        </a:p>
      </dgm:t>
    </dgm:pt>
    <dgm:pt modelId="{4D0BA04E-BFA3-400C-AAAE-CB5E7FAAD044}" type="sibTrans" cxnId="{18117F0C-3761-4E1C-96C6-32650F2856C2}">
      <dgm:prSet/>
      <dgm:spPr/>
      <dgm:t>
        <a:bodyPr/>
        <a:lstStyle/>
        <a:p>
          <a:endParaRPr lang="ru-RU"/>
        </a:p>
      </dgm:t>
    </dgm:pt>
    <dgm:pt modelId="{466297C6-D0DC-49A3-9C68-A8F4F31C4E09}" type="pres">
      <dgm:prSet presAssocID="{6DE6EA55-F946-4137-9434-8C0A27EA5B1A}" presName="CompostProcess" presStyleCnt="0">
        <dgm:presLayoutVars>
          <dgm:dir/>
          <dgm:resizeHandles val="exact"/>
        </dgm:presLayoutVars>
      </dgm:prSet>
      <dgm:spPr/>
    </dgm:pt>
    <dgm:pt modelId="{AD14F533-87CF-4BC4-B5AB-8CCF8679C9DF}" type="pres">
      <dgm:prSet presAssocID="{6DE6EA55-F946-4137-9434-8C0A27EA5B1A}" presName="arrow" presStyleLbl="bgShp" presStyleIdx="0" presStyleCnt="1"/>
      <dgm:spPr/>
    </dgm:pt>
    <dgm:pt modelId="{48F5E9B3-A36F-477F-B71D-62A0CF55C79B}" type="pres">
      <dgm:prSet presAssocID="{6DE6EA55-F946-4137-9434-8C0A27EA5B1A}" presName="linearProcess" presStyleCnt="0"/>
      <dgm:spPr/>
    </dgm:pt>
    <dgm:pt modelId="{A38B46F2-9A9F-41B4-8058-8F7A031757AF}" type="pres">
      <dgm:prSet presAssocID="{7FA36AD6-D90E-485E-8A8A-1B37CA7C0C8F}" presName="textNode" presStyleLbl="node1" presStyleIdx="0" presStyleCnt="3">
        <dgm:presLayoutVars>
          <dgm:bulletEnabled val="1"/>
        </dgm:presLayoutVars>
      </dgm:prSet>
      <dgm:spPr/>
    </dgm:pt>
    <dgm:pt modelId="{0DE4F66F-A777-4F89-AA74-6EB81C580143}" type="pres">
      <dgm:prSet presAssocID="{11854892-C525-4829-9010-FEB03FBADC16}" presName="sibTrans" presStyleCnt="0"/>
      <dgm:spPr/>
    </dgm:pt>
    <dgm:pt modelId="{DF6722CA-8477-41F7-A146-E82D8051AB74}" type="pres">
      <dgm:prSet presAssocID="{0C120E95-21B4-4EEB-83D8-A3622E62AA80}" presName="textNode" presStyleLbl="node1" presStyleIdx="1" presStyleCnt="3">
        <dgm:presLayoutVars>
          <dgm:bulletEnabled val="1"/>
        </dgm:presLayoutVars>
      </dgm:prSet>
      <dgm:spPr/>
    </dgm:pt>
    <dgm:pt modelId="{468C6574-F83F-4307-AD4B-D84C6E7B7413}" type="pres">
      <dgm:prSet presAssocID="{286FFB23-4EFF-4E33-B259-5B06050AF625}" presName="sibTrans" presStyleCnt="0"/>
      <dgm:spPr/>
    </dgm:pt>
    <dgm:pt modelId="{998350FF-FDED-4B82-911B-3361C96DB521}" type="pres">
      <dgm:prSet presAssocID="{D35D3705-181B-4957-9874-50AE6A46CA91}" presName="textNode" presStyleLbl="node1" presStyleIdx="2" presStyleCnt="3" custScaleX="99075">
        <dgm:presLayoutVars>
          <dgm:bulletEnabled val="1"/>
        </dgm:presLayoutVars>
      </dgm:prSet>
      <dgm:spPr/>
    </dgm:pt>
  </dgm:ptLst>
  <dgm:cxnLst>
    <dgm:cxn modelId="{18117F0C-3761-4E1C-96C6-32650F2856C2}" srcId="{6DE6EA55-F946-4137-9434-8C0A27EA5B1A}" destId="{D35D3705-181B-4957-9874-50AE6A46CA91}" srcOrd="2" destOrd="0" parTransId="{245D8140-0520-4D2C-B2BD-C96A100621DD}" sibTransId="{4D0BA04E-BFA3-400C-AAAE-CB5E7FAAD044}"/>
    <dgm:cxn modelId="{D6F32114-59B7-4DE2-823F-ABB157CA6C86}" type="presOf" srcId="{7FA36AD6-D90E-485E-8A8A-1B37CA7C0C8F}" destId="{A38B46F2-9A9F-41B4-8058-8F7A031757AF}" srcOrd="0" destOrd="0" presId="urn:microsoft.com/office/officeart/2005/8/layout/hProcess9"/>
    <dgm:cxn modelId="{5965C64E-5056-46E8-A5AD-2D3678FCA499}" srcId="{6DE6EA55-F946-4137-9434-8C0A27EA5B1A}" destId="{0C120E95-21B4-4EEB-83D8-A3622E62AA80}" srcOrd="1" destOrd="0" parTransId="{8CEAF96A-C4C1-475D-A534-FE5E21F6307C}" sibTransId="{286FFB23-4EFF-4E33-B259-5B06050AF625}"/>
    <dgm:cxn modelId="{AB332D5A-A4D4-429D-8BB3-0E43587C3F1C}" type="presOf" srcId="{0C120E95-21B4-4EEB-83D8-A3622E62AA80}" destId="{DF6722CA-8477-41F7-A146-E82D8051AB74}" srcOrd="0" destOrd="0" presId="urn:microsoft.com/office/officeart/2005/8/layout/hProcess9"/>
    <dgm:cxn modelId="{EBB27B95-3FD1-4D9D-9D3D-15338907C63D}" type="presOf" srcId="{D35D3705-181B-4957-9874-50AE6A46CA91}" destId="{998350FF-FDED-4B82-911B-3361C96DB521}" srcOrd="0" destOrd="0" presId="urn:microsoft.com/office/officeart/2005/8/layout/hProcess9"/>
    <dgm:cxn modelId="{0FA7E7C2-826C-44C8-99BC-767DA8E75FE9}" type="presOf" srcId="{6DE6EA55-F946-4137-9434-8C0A27EA5B1A}" destId="{466297C6-D0DC-49A3-9C68-A8F4F31C4E09}" srcOrd="0" destOrd="0" presId="urn:microsoft.com/office/officeart/2005/8/layout/hProcess9"/>
    <dgm:cxn modelId="{38B556EF-A25E-4BD0-BC24-FC577B01D837}" srcId="{6DE6EA55-F946-4137-9434-8C0A27EA5B1A}" destId="{7FA36AD6-D90E-485E-8A8A-1B37CA7C0C8F}" srcOrd="0" destOrd="0" parTransId="{F9BD275F-589C-487C-B093-FCF37D9083E6}" sibTransId="{11854892-C525-4829-9010-FEB03FBADC16}"/>
    <dgm:cxn modelId="{300C0F41-ABA5-4004-BA63-33DE71D80C36}" type="presParOf" srcId="{466297C6-D0DC-49A3-9C68-A8F4F31C4E09}" destId="{AD14F533-87CF-4BC4-B5AB-8CCF8679C9DF}" srcOrd="0" destOrd="0" presId="urn:microsoft.com/office/officeart/2005/8/layout/hProcess9"/>
    <dgm:cxn modelId="{43D4A265-7421-4A5E-A1DD-C44C91F1BFE1}" type="presParOf" srcId="{466297C6-D0DC-49A3-9C68-A8F4F31C4E09}" destId="{48F5E9B3-A36F-477F-B71D-62A0CF55C79B}" srcOrd="1" destOrd="0" presId="urn:microsoft.com/office/officeart/2005/8/layout/hProcess9"/>
    <dgm:cxn modelId="{5B4AA145-DEC3-4F63-A250-BBDC5E4E5210}" type="presParOf" srcId="{48F5E9B3-A36F-477F-B71D-62A0CF55C79B}" destId="{A38B46F2-9A9F-41B4-8058-8F7A031757AF}" srcOrd="0" destOrd="0" presId="urn:microsoft.com/office/officeart/2005/8/layout/hProcess9"/>
    <dgm:cxn modelId="{4DDE7794-E373-476C-9C33-3856E2F0C604}" type="presParOf" srcId="{48F5E9B3-A36F-477F-B71D-62A0CF55C79B}" destId="{0DE4F66F-A777-4F89-AA74-6EB81C580143}" srcOrd="1" destOrd="0" presId="urn:microsoft.com/office/officeart/2005/8/layout/hProcess9"/>
    <dgm:cxn modelId="{579450E1-F2FB-4E3D-8CD9-3DF7A6F89365}" type="presParOf" srcId="{48F5E9B3-A36F-477F-B71D-62A0CF55C79B}" destId="{DF6722CA-8477-41F7-A146-E82D8051AB74}" srcOrd="2" destOrd="0" presId="urn:microsoft.com/office/officeart/2005/8/layout/hProcess9"/>
    <dgm:cxn modelId="{FD4B86C6-86FC-47D6-A64C-DD8C487F1F5B}" type="presParOf" srcId="{48F5E9B3-A36F-477F-B71D-62A0CF55C79B}" destId="{468C6574-F83F-4307-AD4B-D84C6E7B7413}" srcOrd="3" destOrd="0" presId="urn:microsoft.com/office/officeart/2005/8/layout/hProcess9"/>
    <dgm:cxn modelId="{9438E66E-C5D4-4BED-B858-CE10BE90131A}" type="presParOf" srcId="{48F5E9B3-A36F-477F-B71D-62A0CF55C79B}" destId="{998350FF-FDED-4B82-911B-3361C96DB521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DE6EA55-F946-4137-9434-8C0A27EA5B1A}" type="doc">
      <dgm:prSet loTypeId="urn:microsoft.com/office/officeart/2005/8/layout/hProcess9" loCatId="process" qsTypeId="urn:microsoft.com/office/officeart/2005/8/quickstyle/3d1" qsCatId="3D" csTypeId="urn:microsoft.com/office/officeart/2005/8/colors/accent6_2" csCatId="accent6" phldr="1"/>
      <dgm:spPr/>
    </dgm:pt>
    <dgm:pt modelId="{7FA36AD6-D90E-485E-8A8A-1B37CA7C0C8F}">
      <dgm:prSet phldrT="[Текст]"/>
      <dgm:spPr/>
      <dgm:t>
        <a:bodyPr/>
        <a:lstStyle/>
        <a:p>
          <a:r>
            <a:rPr lang="ru-RU" dirty="0"/>
            <a:t>Запись</a:t>
          </a:r>
        </a:p>
      </dgm:t>
    </dgm:pt>
    <dgm:pt modelId="{F9BD275F-589C-487C-B093-FCF37D9083E6}" type="parTrans" cxnId="{38B556EF-A25E-4BD0-BC24-FC577B01D837}">
      <dgm:prSet/>
      <dgm:spPr/>
      <dgm:t>
        <a:bodyPr/>
        <a:lstStyle/>
        <a:p>
          <a:endParaRPr lang="ru-RU"/>
        </a:p>
      </dgm:t>
    </dgm:pt>
    <dgm:pt modelId="{11854892-C525-4829-9010-FEB03FBADC16}" type="sibTrans" cxnId="{38B556EF-A25E-4BD0-BC24-FC577B01D837}">
      <dgm:prSet/>
      <dgm:spPr/>
      <dgm:t>
        <a:bodyPr/>
        <a:lstStyle/>
        <a:p>
          <a:endParaRPr lang="ru-RU"/>
        </a:p>
      </dgm:t>
    </dgm:pt>
    <dgm:pt modelId="{0C120E95-21B4-4EEB-83D8-A3622E62AA80}">
      <dgm:prSet phldrT="[Текст]"/>
      <dgm:spPr/>
      <dgm:t>
        <a:bodyPr/>
        <a:lstStyle/>
        <a:p>
          <a:r>
            <a:rPr lang="ru-RU" dirty="0"/>
            <a:t>Дискриминатор</a:t>
          </a:r>
        </a:p>
      </dgm:t>
    </dgm:pt>
    <dgm:pt modelId="{8CEAF96A-C4C1-475D-A534-FE5E21F6307C}" type="parTrans" cxnId="{5965C64E-5056-46E8-A5AD-2D3678FCA499}">
      <dgm:prSet/>
      <dgm:spPr/>
      <dgm:t>
        <a:bodyPr/>
        <a:lstStyle/>
        <a:p>
          <a:endParaRPr lang="ru-RU"/>
        </a:p>
      </dgm:t>
    </dgm:pt>
    <dgm:pt modelId="{286FFB23-4EFF-4E33-B259-5B06050AF625}" type="sibTrans" cxnId="{5965C64E-5056-46E8-A5AD-2D3678FCA499}">
      <dgm:prSet/>
      <dgm:spPr/>
      <dgm:t>
        <a:bodyPr/>
        <a:lstStyle/>
        <a:p>
          <a:endParaRPr lang="ru-RU"/>
        </a:p>
      </dgm:t>
    </dgm:pt>
    <dgm:pt modelId="{D35D3705-181B-4957-9874-50AE6A46CA91}">
      <dgm:prSet phldrT="[Текст]"/>
      <dgm:spPr/>
      <dgm:t>
        <a:bodyPr/>
        <a:lstStyle/>
        <a:p>
          <a:r>
            <a:rPr lang="ru-RU" dirty="0"/>
            <a:t>Была ли она в </a:t>
          </a:r>
          <a:r>
            <a:rPr lang="en-US" dirty="0"/>
            <a:t>train set</a:t>
          </a:r>
          <a:r>
            <a:rPr lang="ru-RU" dirty="0"/>
            <a:t> или нет?</a:t>
          </a:r>
        </a:p>
      </dgm:t>
    </dgm:pt>
    <dgm:pt modelId="{245D8140-0520-4D2C-B2BD-C96A100621DD}" type="parTrans" cxnId="{18117F0C-3761-4E1C-96C6-32650F2856C2}">
      <dgm:prSet/>
      <dgm:spPr/>
      <dgm:t>
        <a:bodyPr/>
        <a:lstStyle/>
        <a:p>
          <a:endParaRPr lang="ru-RU"/>
        </a:p>
      </dgm:t>
    </dgm:pt>
    <dgm:pt modelId="{4D0BA04E-BFA3-400C-AAAE-CB5E7FAAD044}" type="sibTrans" cxnId="{18117F0C-3761-4E1C-96C6-32650F2856C2}">
      <dgm:prSet/>
      <dgm:spPr/>
      <dgm:t>
        <a:bodyPr/>
        <a:lstStyle/>
        <a:p>
          <a:endParaRPr lang="ru-RU"/>
        </a:p>
      </dgm:t>
    </dgm:pt>
    <dgm:pt modelId="{466297C6-D0DC-49A3-9C68-A8F4F31C4E09}" type="pres">
      <dgm:prSet presAssocID="{6DE6EA55-F946-4137-9434-8C0A27EA5B1A}" presName="CompostProcess" presStyleCnt="0">
        <dgm:presLayoutVars>
          <dgm:dir/>
          <dgm:resizeHandles val="exact"/>
        </dgm:presLayoutVars>
      </dgm:prSet>
      <dgm:spPr/>
    </dgm:pt>
    <dgm:pt modelId="{AD14F533-87CF-4BC4-B5AB-8CCF8679C9DF}" type="pres">
      <dgm:prSet presAssocID="{6DE6EA55-F946-4137-9434-8C0A27EA5B1A}" presName="arrow" presStyleLbl="bgShp" presStyleIdx="0" presStyleCnt="1"/>
      <dgm:spPr/>
    </dgm:pt>
    <dgm:pt modelId="{48F5E9B3-A36F-477F-B71D-62A0CF55C79B}" type="pres">
      <dgm:prSet presAssocID="{6DE6EA55-F946-4137-9434-8C0A27EA5B1A}" presName="linearProcess" presStyleCnt="0"/>
      <dgm:spPr/>
    </dgm:pt>
    <dgm:pt modelId="{A38B46F2-9A9F-41B4-8058-8F7A031757AF}" type="pres">
      <dgm:prSet presAssocID="{7FA36AD6-D90E-485E-8A8A-1B37CA7C0C8F}" presName="textNode" presStyleLbl="node1" presStyleIdx="0" presStyleCnt="3">
        <dgm:presLayoutVars>
          <dgm:bulletEnabled val="1"/>
        </dgm:presLayoutVars>
      </dgm:prSet>
      <dgm:spPr/>
    </dgm:pt>
    <dgm:pt modelId="{0DE4F66F-A777-4F89-AA74-6EB81C580143}" type="pres">
      <dgm:prSet presAssocID="{11854892-C525-4829-9010-FEB03FBADC16}" presName="sibTrans" presStyleCnt="0"/>
      <dgm:spPr/>
    </dgm:pt>
    <dgm:pt modelId="{DF6722CA-8477-41F7-A146-E82D8051AB74}" type="pres">
      <dgm:prSet presAssocID="{0C120E95-21B4-4EEB-83D8-A3622E62AA80}" presName="textNode" presStyleLbl="node1" presStyleIdx="1" presStyleCnt="3">
        <dgm:presLayoutVars>
          <dgm:bulletEnabled val="1"/>
        </dgm:presLayoutVars>
      </dgm:prSet>
      <dgm:spPr/>
    </dgm:pt>
    <dgm:pt modelId="{468C6574-F83F-4307-AD4B-D84C6E7B7413}" type="pres">
      <dgm:prSet presAssocID="{286FFB23-4EFF-4E33-B259-5B06050AF625}" presName="sibTrans" presStyleCnt="0"/>
      <dgm:spPr/>
    </dgm:pt>
    <dgm:pt modelId="{998350FF-FDED-4B82-911B-3361C96DB521}" type="pres">
      <dgm:prSet presAssocID="{D35D3705-181B-4957-9874-50AE6A46CA91}" presName="textNode" presStyleLbl="node1" presStyleIdx="2" presStyleCnt="3" custScaleX="99075">
        <dgm:presLayoutVars>
          <dgm:bulletEnabled val="1"/>
        </dgm:presLayoutVars>
      </dgm:prSet>
      <dgm:spPr/>
    </dgm:pt>
  </dgm:ptLst>
  <dgm:cxnLst>
    <dgm:cxn modelId="{18117F0C-3761-4E1C-96C6-32650F2856C2}" srcId="{6DE6EA55-F946-4137-9434-8C0A27EA5B1A}" destId="{D35D3705-181B-4957-9874-50AE6A46CA91}" srcOrd="2" destOrd="0" parTransId="{245D8140-0520-4D2C-B2BD-C96A100621DD}" sibTransId="{4D0BA04E-BFA3-400C-AAAE-CB5E7FAAD044}"/>
    <dgm:cxn modelId="{D6F32114-59B7-4DE2-823F-ABB157CA6C86}" type="presOf" srcId="{7FA36AD6-D90E-485E-8A8A-1B37CA7C0C8F}" destId="{A38B46F2-9A9F-41B4-8058-8F7A031757AF}" srcOrd="0" destOrd="0" presId="urn:microsoft.com/office/officeart/2005/8/layout/hProcess9"/>
    <dgm:cxn modelId="{5965C64E-5056-46E8-A5AD-2D3678FCA499}" srcId="{6DE6EA55-F946-4137-9434-8C0A27EA5B1A}" destId="{0C120E95-21B4-4EEB-83D8-A3622E62AA80}" srcOrd="1" destOrd="0" parTransId="{8CEAF96A-C4C1-475D-A534-FE5E21F6307C}" sibTransId="{286FFB23-4EFF-4E33-B259-5B06050AF625}"/>
    <dgm:cxn modelId="{AB332D5A-A4D4-429D-8BB3-0E43587C3F1C}" type="presOf" srcId="{0C120E95-21B4-4EEB-83D8-A3622E62AA80}" destId="{DF6722CA-8477-41F7-A146-E82D8051AB74}" srcOrd="0" destOrd="0" presId="urn:microsoft.com/office/officeart/2005/8/layout/hProcess9"/>
    <dgm:cxn modelId="{EBB27B95-3FD1-4D9D-9D3D-15338907C63D}" type="presOf" srcId="{D35D3705-181B-4957-9874-50AE6A46CA91}" destId="{998350FF-FDED-4B82-911B-3361C96DB521}" srcOrd="0" destOrd="0" presId="urn:microsoft.com/office/officeart/2005/8/layout/hProcess9"/>
    <dgm:cxn modelId="{0FA7E7C2-826C-44C8-99BC-767DA8E75FE9}" type="presOf" srcId="{6DE6EA55-F946-4137-9434-8C0A27EA5B1A}" destId="{466297C6-D0DC-49A3-9C68-A8F4F31C4E09}" srcOrd="0" destOrd="0" presId="urn:microsoft.com/office/officeart/2005/8/layout/hProcess9"/>
    <dgm:cxn modelId="{38B556EF-A25E-4BD0-BC24-FC577B01D837}" srcId="{6DE6EA55-F946-4137-9434-8C0A27EA5B1A}" destId="{7FA36AD6-D90E-485E-8A8A-1B37CA7C0C8F}" srcOrd="0" destOrd="0" parTransId="{F9BD275F-589C-487C-B093-FCF37D9083E6}" sibTransId="{11854892-C525-4829-9010-FEB03FBADC16}"/>
    <dgm:cxn modelId="{300C0F41-ABA5-4004-BA63-33DE71D80C36}" type="presParOf" srcId="{466297C6-D0DC-49A3-9C68-A8F4F31C4E09}" destId="{AD14F533-87CF-4BC4-B5AB-8CCF8679C9DF}" srcOrd="0" destOrd="0" presId="urn:microsoft.com/office/officeart/2005/8/layout/hProcess9"/>
    <dgm:cxn modelId="{43D4A265-7421-4A5E-A1DD-C44C91F1BFE1}" type="presParOf" srcId="{466297C6-D0DC-49A3-9C68-A8F4F31C4E09}" destId="{48F5E9B3-A36F-477F-B71D-62A0CF55C79B}" srcOrd="1" destOrd="0" presId="urn:microsoft.com/office/officeart/2005/8/layout/hProcess9"/>
    <dgm:cxn modelId="{5B4AA145-DEC3-4F63-A250-BBDC5E4E5210}" type="presParOf" srcId="{48F5E9B3-A36F-477F-B71D-62A0CF55C79B}" destId="{A38B46F2-9A9F-41B4-8058-8F7A031757AF}" srcOrd="0" destOrd="0" presId="urn:microsoft.com/office/officeart/2005/8/layout/hProcess9"/>
    <dgm:cxn modelId="{4DDE7794-E373-476C-9C33-3856E2F0C604}" type="presParOf" srcId="{48F5E9B3-A36F-477F-B71D-62A0CF55C79B}" destId="{0DE4F66F-A777-4F89-AA74-6EB81C580143}" srcOrd="1" destOrd="0" presId="urn:microsoft.com/office/officeart/2005/8/layout/hProcess9"/>
    <dgm:cxn modelId="{579450E1-F2FB-4E3D-8CD9-3DF7A6F89365}" type="presParOf" srcId="{48F5E9B3-A36F-477F-B71D-62A0CF55C79B}" destId="{DF6722CA-8477-41F7-A146-E82D8051AB74}" srcOrd="2" destOrd="0" presId="urn:microsoft.com/office/officeart/2005/8/layout/hProcess9"/>
    <dgm:cxn modelId="{FD4B86C6-86FC-47D6-A64C-DD8C487F1F5B}" type="presParOf" srcId="{48F5E9B3-A36F-477F-B71D-62A0CF55C79B}" destId="{468C6574-F83F-4307-AD4B-D84C6E7B7413}" srcOrd="3" destOrd="0" presId="urn:microsoft.com/office/officeart/2005/8/layout/hProcess9"/>
    <dgm:cxn modelId="{9438E66E-C5D4-4BED-B858-CE10BE90131A}" type="presParOf" srcId="{48F5E9B3-A36F-477F-B71D-62A0CF55C79B}" destId="{998350FF-FDED-4B82-911B-3361C96DB521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29D9E2E-DEAD-4E29-80EF-34E3E3AC2D59}" type="doc">
      <dgm:prSet loTypeId="urn:microsoft.com/office/officeart/2005/8/layout/vList2" loCatId="list" qsTypeId="urn:microsoft.com/office/officeart/2005/8/quickstyle/3d1" qsCatId="3D" csTypeId="urn:microsoft.com/office/officeart/2005/8/colors/accent6_2" csCatId="accent6" phldr="1"/>
      <dgm:spPr/>
      <dgm:t>
        <a:bodyPr/>
        <a:lstStyle/>
        <a:p>
          <a:endParaRPr lang="ru-RU"/>
        </a:p>
      </dgm:t>
    </dgm:pt>
    <dgm:pt modelId="{C13B784F-85EB-492B-B86B-3AC680B6CA08}">
      <dgm:prSet phldrT="[Текст]"/>
      <dgm:spPr/>
      <dgm:t>
        <a:bodyPr/>
        <a:lstStyle/>
        <a:p>
          <a:r>
            <a:rPr lang="ru-RU" dirty="0"/>
            <a:t>ДА!</a:t>
          </a:r>
        </a:p>
      </dgm:t>
    </dgm:pt>
    <dgm:pt modelId="{40F64F3B-D5FA-46AB-B9A8-A1E1D1898B73}" type="parTrans" cxnId="{A089E364-7628-4B2A-9579-97F6EBE12EFA}">
      <dgm:prSet/>
      <dgm:spPr/>
      <dgm:t>
        <a:bodyPr/>
        <a:lstStyle/>
        <a:p>
          <a:endParaRPr lang="ru-RU"/>
        </a:p>
      </dgm:t>
    </dgm:pt>
    <dgm:pt modelId="{701B2E11-F3A2-4EAF-A094-C78D095CC17D}" type="sibTrans" cxnId="{A089E364-7628-4B2A-9579-97F6EBE12EFA}">
      <dgm:prSet/>
      <dgm:spPr/>
      <dgm:t>
        <a:bodyPr/>
        <a:lstStyle/>
        <a:p>
          <a:endParaRPr lang="ru-RU"/>
        </a:p>
      </dgm:t>
    </dgm:pt>
    <dgm:pt modelId="{5014A44D-7093-4B35-B22F-0759DF42B306}">
      <dgm:prSet phldrT="[Текст]"/>
      <dgm:spPr/>
      <dgm:t>
        <a:bodyPr/>
        <a:lstStyle/>
        <a:p>
          <a:r>
            <a:rPr lang="en-US" dirty="0"/>
            <a:t>White-box attack</a:t>
          </a:r>
          <a:endParaRPr lang="ru-RU" dirty="0"/>
        </a:p>
      </dgm:t>
    </dgm:pt>
    <dgm:pt modelId="{0B7C0516-2D20-4F52-AD64-A2A3173D77FA}" type="parTrans" cxnId="{E1A3C809-2D58-42F5-BEB6-232E50CB792C}">
      <dgm:prSet/>
      <dgm:spPr/>
      <dgm:t>
        <a:bodyPr/>
        <a:lstStyle/>
        <a:p>
          <a:endParaRPr lang="ru-RU"/>
        </a:p>
      </dgm:t>
    </dgm:pt>
    <dgm:pt modelId="{6B13349E-A37D-4F2A-AD16-7C93C78AE2B0}" type="sibTrans" cxnId="{E1A3C809-2D58-42F5-BEB6-232E50CB792C}">
      <dgm:prSet/>
      <dgm:spPr/>
      <dgm:t>
        <a:bodyPr/>
        <a:lstStyle/>
        <a:p>
          <a:endParaRPr lang="ru-RU"/>
        </a:p>
      </dgm:t>
    </dgm:pt>
    <dgm:pt modelId="{5D66DB7F-9DA8-48A1-B008-35BF3A4F9C99}">
      <dgm:prSet phldrT="[Текст]"/>
      <dgm:spPr/>
      <dgm:t>
        <a:bodyPr/>
        <a:lstStyle/>
        <a:p>
          <a:r>
            <a:rPr lang="ru-RU" dirty="0"/>
            <a:t>Нет, конечно, сам делай</a:t>
          </a:r>
        </a:p>
      </dgm:t>
    </dgm:pt>
    <dgm:pt modelId="{434DB706-0ED9-42FA-8C45-1A600EE4EE77}" type="parTrans" cxnId="{66F54478-5FEF-4C61-94C5-93C527CA8D41}">
      <dgm:prSet/>
      <dgm:spPr/>
      <dgm:t>
        <a:bodyPr/>
        <a:lstStyle/>
        <a:p>
          <a:endParaRPr lang="ru-RU"/>
        </a:p>
      </dgm:t>
    </dgm:pt>
    <dgm:pt modelId="{BA10D4FD-BD26-4761-946F-4EACC77B0BE7}" type="sibTrans" cxnId="{66F54478-5FEF-4C61-94C5-93C527CA8D41}">
      <dgm:prSet/>
      <dgm:spPr/>
      <dgm:t>
        <a:bodyPr/>
        <a:lstStyle/>
        <a:p>
          <a:endParaRPr lang="ru-RU"/>
        </a:p>
      </dgm:t>
    </dgm:pt>
    <dgm:pt modelId="{DCA60BCF-86E7-44AB-8E0C-CB6B0993F798}">
      <dgm:prSet phldrT="[Текст]"/>
      <dgm:spPr/>
      <dgm:t>
        <a:bodyPr/>
        <a:lstStyle/>
        <a:p>
          <a:r>
            <a:rPr lang="en-US" dirty="0"/>
            <a:t>Black-box attack (with or without leakages)</a:t>
          </a:r>
          <a:endParaRPr lang="ru-RU" dirty="0"/>
        </a:p>
      </dgm:t>
    </dgm:pt>
    <dgm:pt modelId="{6505C012-DAFD-45F1-A39C-9B3949CBE3E0}" type="parTrans" cxnId="{46F091F3-1336-4B28-BA52-F376109A60D8}">
      <dgm:prSet/>
      <dgm:spPr/>
      <dgm:t>
        <a:bodyPr/>
        <a:lstStyle/>
        <a:p>
          <a:endParaRPr lang="ru-RU"/>
        </a:p>
      </dgm:t>
    </dgm:pt>
    <dgm:pt modelId="{9B1B6424-C352-415A-8008-0C842DCE9BDE}" type="sibTrans" cxnId="{46F091F3-1336-4B28-BA52-F376109A60D8}">
      <dgm:prSet/>
      <dgm:spPr/>
      <dgm:t>
        <a:bodyPr/>
        <a:lstStyle/>
        <a:p>
          <a:endParaRPr lang="ru-RU"/>
        </a:p>
      </dgm:t>
    </dgm:pt>
    <dgm:pt modelId="{7FAB203B-67AA-400B-8150-857D10329D38}" type="pres">
      <dgm:prSet presAssocID="{829D9E2E-DEAD-4E29-80EF-34E3E3AC2D59}" presName="linear" presStyleCnt="0">
        <dgm:presLayoutVars>
          <dgm:animLvl val="lvl"/>
          <dgm:resizeHandles val="exact"/>
        </dgm:presLayoutVars>
      </dgm:prSet>
      <dgm:spPr/>
    </dgm:pt>
    <dgm:pt modelId="{F9440CD9-1E01-4F78-95C8-72DCC1FAD900}" type="pres">
      <dgm:prSet presAssocID="{C13B784F-85EB-492B-B86B-3AC680B6CA08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B2100D4F-7160-4ACF-803C-0D849044146F}" type="pres">
      <dgm:prSet presAssocID="{C13B784F-85EB-492B-B86B-3AC680B6CA08}" presName="childText" presStyleLbl="revTx" presStyleIdx="0" presStyleCnt="2">
        <dgm:presLayoutVars>
          <dgm:bulletEnabled val="1"/>
        </dgm:presLayoutVars>
      </dgm:prSet>
      <dgm:spPr/>
    </dgm:pt>
    <dgm:pt modelId="{CFCBCD2D-0145-4292-A178-50F2B2DE2726}" type="pres">
      <dgm:prSet presAssocID="{5D66DB7F-9DA8-48A1-B008-35BF3A4F9C99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68AA87BE-1390-4904-912D-079BE7F34048}" type="pres">
      <dgm:prSet presAssocID="{5D66DB7F-9DA8-48A1-B008-35BF3A4F9C99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E1A3C809-2D58-42F5-BEB6-232E50CB792C}" srcId="{C13B784F-85EB-492B-B86B-3AC680B6CA08}" destId="{5014A44D-7093-4B35-B22F-0759DF42B306}" srcOrd="0" destOrd="0" parTransId="{0B7C0516-2D20-4F52-AD64-A2A3173D77FA}" sibTransId="{6B13349E-A37D-4F2A-AD16-7C93C78AE2B0}"/>
    <dgm:cxn modelId="{A089E364-7628-4B2A-9579-97F6EBE12EFA}" srcId="{829D9E2E-DEAD-4E29-80EF-34E3E3AC2D59}" destId="{C13B784F-85EB-492B-B86B-3AC680B6CA08}" srcOrd="0" destOrd="0" parTransId="{40F64F3B-D5FA-46AB-B9A8-A1E1D1898B73}" sibTransId="{701B2E11-F3A2-4EAF-A094-C78D095CC17D}"/>
    <dgm:cxn modelId="{9D84F573-7AAD-4454-8D24-0743498CE9F7}" type="presOf" srcId="{829D9E2E-DEAD-4E29-80EF-34E3E3AC2D59}" destId="{7FAB203B-67AA-400B-8150-857D10329D38}" srcOrd="0" destOrd="0" presId="urn:microsoft.com/office/officeart/2005/8/layout/vList2"/>
    <dgm:cxn modelId="{66F54478-5FEF-4C61-94C5-93C527CA8D41}" srcId="{829D9E2E-DEAD-4E29-80EF-34E3E3AC2D59}" destId="{5D66DB7F-9DA8-48A1-B008-35BF3A4F9C99}" srcOrd="1" destOrd="0" parTransId="{434DB706-0ED9-42FA-8C45-1A600EE4EE77}" sibTransId="{BA10D4FD-BD26-4761-946F-4EACC77B0BE7}"/>
    <dgm:cxn modelId="{23CAA47A-6B0E-4621-BE59-9F6B41D993F0}" type="presOf" srcId="{5D66DB7F-9DA8-48A1-B008-35BF3A4F9C99}" destId="{CFCBCD2D-0145-4292-A178-50F2B2DE2726}" srcOrd="0" destOrd="0" presId="urn:microsoft.com/office/officeart/2005/8/layout/vList2"/>
    <dgm:cxn modelId="{8F63268E-46C3-450A-BBF8-50C1D856FA4D}" type="presOf" srcId="{5014A44D-7093-4B35-B22F-0759DF42B306}" destId="{B2100D4F-7160-4ACF-803C-0D849044146F}" srcOrd="0" destOrd="0" presId="urn:microsoft.com/office/officeart/2005/8/layout/vList2"/>
    <dgm:cxn modelId="{747FF4C3-9DAF-47BE-B607-FFD7E598D205}" type="presOf" srcId="{C13B784F-85EB-492B-B86B-3AC680B6CA08}" destId="{F9440CD9-1E01-4F78-95C8-72DCC1FAD900}" srcOrd="0" destOrd="0" presId="urn:microsoft.com/office/officeart/2005/8/layout/vList2"/>
    <dgm:cxn modelId="{B08FE4CB-E411-4D2D-93EF-25AA23B68416}" type="presOf" srcId="{DCA60BCF-86E7-44AB-8E0C-CB6B0993F798}" destId="{68AA87BE-1390-4904-912D-079BE7F34048}" srcOrd="0" destOrd="0" presId="urn:microsoft.com/office/officeart/2005/8/layout/vList2"/>
    <dgm:cxn modelId="{46F091F3-1336-4B28-BA52-F376109A60D8}" srcId="{5D66DB7F-9DA8-48A1-B008-35BF3A4F9C99}" destId="{DCA60BCF-86E7-44AB-8E0C-CB6B0993F798}" srcOrd="0" destOrd="0" parTransId="{6505C012-DAFD-45F1-A39C-9B3949CBE3E0}" sibTransId="{9B1B6424-C352-415A-8008-0C842DCE9BDE}"/>
    <dgm:cxn modelId="{446904B2-3213-46BE-99A3-AD3D8BDAC3C0}" type="presParOf" srcId="{7FAB203B-67AA-400B-8150-857D10329D38}" destId="{F9440CD9-1E01-4F78-95C8-72DCC1FAD900}" srcOrd="0" destOrd="0" presId="urn:microsoft.com/office/officeart/2005/8/layout/vList2"/>
    <dgm:cxn modelId="{21A4B53C-9D53-4FC6-85AA-69050C282B88}" type="presParOf" srcId="{7FAB203B-67AA-400B-8150-857D10329D38}" destId="{B2100D4F-7160-4ACF-803C-0D849044146F}" srcOrd="1" destOrd="0" presId="urn:microsoft.com/office/officeart/2005/8/layout/vList2"/>
    <dgm:cxn modelId="{0FC67147-C5BF-457A-8DB5-BC4D07A09C3D}" type="presParOf" srcId="{7FAB203B-67AA-400B-8150-857D10329D38}" destId="{CFCBCD2D-0145-4292-A178-50F2B2DE2726}" srcOrd="2" destOrd="0" presId="urn:microsoft.com/office/officeart/2005/8/layout/vList2"/>
    <dgm:cxn modelId="{BF1001C2-3D91-40C9-A997-EDEAF13C35B7}" type="presParOf" srcId="{7FAB203B-67AA-400B-8150-857D10329D38}" destId="{68AA87BE-1390-4904-912D-079BE7F34048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9AFC2C-F381-4082-8C5D-1BE7D2591C47}">
      <dsp:nvSpPr>
        <dsp:cNvPr id="0" name=""/>
        <dsp:cNvSpPr/>
      </dsp:nvSpPr>
      <dsp:spPr>
        <a:xfrm>
          <a:off x="0" y="8558"/>
          <a:ext cx="5181600" cy="10553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4400" kern="1200" dirty="0"/>
            <a:t>Дискриминатор</a:t>
          </a:r>
        </a:p>
      </dsp:txBody>
      <dsp:txXfrm>
        <a:off x="51517" y="60075"/>
        <a:ext cx="5078566" cy="952306"/>
      </dsp:txXfrm>
    </dsp:sp>
    <dsp:sp modelId="{4A6A99BB-25D6-4B06-B9AF-22DB8196A8FF}">
      <dsp:nvSpPr>
        <dsp:cNvPr id="0" name=""/>
        <dsp:cNvSpPr/>
      </dsp:nvSpPr>
      <dsp:spPr>
        <a:xfrm>
          <a:off x="0" y="1063899"/>
          <a:ext cx="5181600" cy="32788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4516" tIns="55880" rIns="312928" bIns="55880" numCol="1" spcCol="1270" anchor="t" anchorCtr="0">
          <a:noAutofit/>
        </a:bodyPr>
        <a:lstStyle/>
        <a:p>
          <a:pPr marL="285750" lvl="1" indent="-285750" algn="l" defTabSz="1511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3400" kern="1200" dirty="0"/>
            <a:t>Conv2d (ELU, </a:t>
          </a:r>
          <a:r>
            <a:rPr lang="en-US" sz="3400" kern="1200" dirty="0" err="1"/>
            <a:t>kernel_size</a:t>
          </a:r>
          <a:r>
            <a:rPr lang="en-US" sz="3400" kern="1200" dirty="0"/>
            <a:t>=3)</a:t>
          </a:r>
          <a:endParaRPr lang="ru-RU" sz="3400" kern="1200" dirty="0"/>
        </a:p>
        <a:p>
          <a:pPr marL="285750" lvl="1" indent="-285750" algn="l" defTabSz="1511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3400" kern="1200" dirty="0"/>
            <a:t> Dropout</a:t>
          </a:r>
          <a:endParaRPr lang="ru-RU" sz="3400" kern="1200" dirty="0"/>
        </a:p>
        <a:p>
          <a:pPr marL="285750" lvl="1" indent="-285750" algn="l" defTabSz="1511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3400" kern="1200" dirty="0"/>
            <a:t>MaxPool2d(2)</a:t>
          </a:r>
          <a:endParaRPr lang="ru-RU" sz="3400" kern="1200" dirty="0"/>
        </a:p>
        <a:p>
          <a:pPr marL="285750" lvl="1" indent="-285750" algn="l" defTabSz="1511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ru-RU" sz="3400" kern="1200" dirty="0"/>
            <a:t>Повтор </a:t>
          </a:r>
          <a:r>
            <a:rPr lang="en-US" sz="3400" kern="1200" dirty="0"/>
            <a:t>Conv2d(ELU, </a:t>
          </a:r>
          <a:r>
            <a:rPr lang="en-US" sz="3400" kern="1200" dirty="0" err="1"/>
            <a:t>kernel_size</a:t>
          </a:r>
          <a:r>
            <a:rPr lang="en-US" sz="3400" kern="1200" dirty="0"/>
            <a:t>=3) </a:t>
          </a:r>
          <a:r>
            <a:rPr lang="ru-RU" sz="3400" kern="1200" dirty="0"/>
            <a:t>и </a:t>
          </a:r>
          <a:r>
            <a:rPr lang="en-US" sz="3400" kern="1200" dirty="0"/>
            <a:t>Dropout</a:t>
          </a:r>
          <a:endParaRPr lang="ru-RU" sz="3400" kern="1200" dirty="0"/>
        </a:p>
      </dsp:txBody>
      <dsp:txXfrm>
        <a:off x="0" y="1063899"/>
        <a:ext cx="5181600" cy="327888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73826C-87EC-432F-91F0-F6D2ABBFB626}">
      <dsp:nvSpPr>
        <dsp:cNvPr id="0" name=""/>
        <dsp:cNvSpPr/>
      </dsp:nvSpPr>
      <dsp:spPr>
        <a:xfrm>
          <a:off x="0" y="125806"/>
          <a:ext cx="5181600" cy="83947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500" kern="1200" dirty="0"/>
            <a:t>Генератор</a:t>
          </a:r>
        </a:p>
      </dsp:txBody>
      <dsp:txXfrm>
        <a:off x="40980" y="166786"/>
        <a:ext cx="5099640" cy="757514"/>
      </dsp:txXfrm>
    </dsp:sp>
    <dsp:sp modelId="{7D31BCA6-8C0B-425F-AB94-893F27F802B6}">
      <dsp:nvSpPr>
        <dsp:cNvPr id="0" name=""/>
        <dsp:cNvSpPr/>
      </dsp:nvSpPr>
      <dsp:spPr>
        <a:xfrm>
          <a:off x="0" y="965281"/>
          <a:ext cx="5181600" cy="32602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4516" tIns="44450" rIns="248920" bIns="44450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700" kern="1200" dirty="0"/>
            <a:t>Dense (ELU)</a:t>
          </a:r>
          <a:endParaRPr lang="ru-RU" sz="2700" kern="1200" dirty="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700" kern="1200" dirty="0"/>
            <a:t>Dropout</a:t>
          </a:r>
          <a:endParaRPr lang="ru-RU" sz="2700" kern="1200" dirty="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700" kern="1200" dirty="0"/>
            <a:t>Conv2d (</a:t>
          </a:r>
          <a:r>
            <a:rPr lang="en-US" sz="2700" kern="1200" dirty="0" err="1"/>
            <a:t>kernel_size</a:t>
          </a:r>
          <a:r>
            <a:rPr lang="en-US" sz="2700" kern="1200" dirty="0"/>
            <a:t>=3, ELU)</a:t>
          </a:r>
          <a:endParaRPr lang="ru-RU" sz="2700" kern="1200" dirty="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700" kern="1200" dirty="0"/>
            <a:t>Dropout</a:t>
          </a:r>
          <a:endParaRPr lang="ru-RU" sz="2700" kern="1200" dirty="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700" kern="1200" dirty="0"/>
            <a:t>ConvTranspose2d</a:t>
          </a:r>
          <a:endParaRPr lang="ru-RU" sz="2700" kern="1200" dirty="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700" kern="1200" dirty="0"/>
            <a:t>Dropout</a:t>
          </a:r>
          <a:endParaRPr lang="ru-RU" sz="2700" kern="1200" dirty="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700" kern="1200" dirty="0"/>
            <a:t>Conv2d </a:t>
          </a:r>
          <a:r>
            <a:rPr lang="ru-RU" sz="2700" kern="1200" dirty="0"/>
            <a:t>и </a:t>
          </a:r>
          <a:r>
            <a:rPr lang="en-US" sz="2700" kern="1200" dirty="0"/>
            <a:t>Dropout </a:t>
          </a:r>
          <a:r>
            <a:rPr lang="ru-RU" sz="2700" kern="1200" dirty="0"/>
            <a:t>повторяются</a:t>
          </a:r>
        </a:p>
      </dsp:txBody>
      <dsp:txXfrm>
        <a:off x="0" y="965281"/>
        <a:ext cx="5181600" cy="326025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14F533-87CF-4BC4-B5AB-8CCF8679C9DF}">
      <dsp:nvSpPr>
        <dsp:cNvPr id="0" name=""/>
        <dsp:cNvSpPr/>
      </dsp:nvSpPr>
      <dsp:spPr>
        <a:xfrm>
          <a:off x="795328" y="0"/>
          <a:ext cx="9013725" cy="4351338"/>
        </a:xfrm>
        <a:prstGeom prst="rightArrow">
          <a:avLst/>
        </a:prstGeom>
        <a:gradFill rotWithShape="0">
          <a:gsLst>
            <a:gs pos="0">
              <a:schemeClr val="accent6">
                <a:tint val="4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tint val="4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tint val="4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A38B46F2-9A9F-41B4-8058-8F7A031757AF}">
      <dsp:nvSpPr>
        <dsp:cNvPr id="0" name=""/>
        <dsp:cNvSpPr/>
      </dsp:nvSpPr>
      <dsp:spPr>
        <a:xfrm>
          <a:off x="26660" y="1305401"/>
          <a:ext cx="3413285" cy="1740535"/>
        </a:xfrm>
        <a:prstGeom prst="round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200" kern="1200" dirty="0"/>
            <a:t>Запись</a:t>
          </a:r>
        </a:p>
      </dsp:txBody>
      <dsp:txXfrm>
        <a:off x="111626" y="1390367"/>
        <a:ext cx="3243353" cy="1570603"/>
      </dsp:txXfrm>
    </dsp:sp>
    <dsp:sp modelId="{DF6722CA-8477-41F7-A146-E82D8051AB74}">
      <dsp:nvSpPr>
        <dsp:cNvPr id="0" name=""/>
        <dsp:cNvSpPr/>
      </dsp:nvSpPr>
      <dsp:spPr>
        <a:xfrm>
          <a:off x="3611335" y="1305401"/>
          <a:ext cx="3413285" cy="1740535"/>
        </a:xfrm>
        <a:prstGeom prst="round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200" kern="1200" dirty="0"/>
            <a:t>Дискриминатор</a:t>
          </a:r>
        </a:p>
      </dsp:txBody>
      <dsp:txXfrm>
        <a:off x="3696301" y="1390367"/>
        <a:ext cx="3243353" cy="1570603"/>
      </dsp:txXfrm>
    </dsp:sp>
    <dsp:sp modelId="{998350FF-FDED-4B82-911B-3361C96DB521}">
      <dsp:nvSpPr>
        <dsp:cNvPr id="0" name=""/>
        <dsp:cNvSpPr/>
      </dsp:nvSpPr>
      <dsp:spPr>
        <a:xfrm>
          <a:off x="7196010" y="1305401"/>
          <a:ext cx="3381712" cy="1740535"/>
        </a:xfrm>
        <a:prstGeom prst="round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200" kern="1200" dirty="0"/>
            <a:t>Была ли она в </a:t>
          </a:r>
          <a:r>
            <a:rPr lang="en-US" sz="3200" kern="1200" dirty="0"/>
            <a:t>train set</a:t>
          </a:r>
          <a:r>
            <a:rPr lang="ru-RU" sz="3200" kern="1200" dirty="0"/>
            <a:t> или нет?</a:t>
          </a:r>
        </a:p>
      </dsp:txBody>
      <dsp:txXfrm>
        <a:off x="7280976" y="1390367"/>
        <a:ext cx="3211780" cy="157060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14F533-87CF-4BC4-B5AB-8CCF8679C9DF}">
      <dsp:nvSpPr>
        <dsp:cNvPr id="0" name=""/>
        <dsp:cNvSpPr/>
      </dsp:nvSpPr>
      <dsp:spPr>
        <a:xfrm>
          <a:off x="795328" y="0"/>
          <a:ext cx="9013725" cy="4351338"/>
        </a:xfrm>
        <a:prstGeom prst="rightArrow">
          <a:avLst/>
        </a:prstGeom>
        <a:gradFill rotWithShape="0">
          <a:gsLst>
            <a:gs pos="0">
              <a:schemeClr val="accent6">
                <a:tint val="4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tint val="4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tint val="4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A38B46F2-9A9F-41B4-8058-8F7A031757AF}">
      <dsp:nvSpPr>
        <dsp:cNvPr id="0" name=""/>
        <dsp:cNvSpPr/>
      </dsp:nvSpPr>
      <dsp:spPr>
        <a:xfrm>
          <a:off x="26660" y="1305401"/>
          <a:ext cx="3413285" cy="1740535"/>
        </a:xfrm>
        <a:prstGeom prst="round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200" kern="1200" dirty="0"/>
            <a:t>Запись</a:t>
          </a:r>
        </a:p>
      </dsp:txBody>
      <dsp:txXfrm>
        <a:off x="111626" y="1390367"/>
        <a:ext cx="3243353" cy="1570603"/>
      </dsp:txXfrm>
    </dsp:sp>
    <dsp:sp modelId="{DF6722CA-8477-41F7-A146-E82D8051AB74}">
      <dsp:nvSpPr>
        <dsp:cNvPr id="0" name=""/>
        <dsp:cNvSpPr/>
      </dsp:nvSpPr>
      <dsp:spPr>
        <a:xfrm>
          <a:off x="3611335" y="1305401"/>
          <a:ext cx="3413285" cy="1740535"/>
        </a:xfrm>
        <a:prstGeom prst="round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200" kern="1200" dirty="0"/>
            <a:t>Дискриминатор</a:t>
          </a:r>
        </a:p>
      </dsp:txBody>
      <dsp:txXfrm>
        <a:off x="3696301" y="1390367"/>
        <a:ext cx="3243353" cy="1570603"/>
      </dsp:txXfrm>
    </dsp:sp>
    <dsp:sp modelId="{998350FF-FDED-4B82-911B-3361C96DB521}">
      <dsp:nvSpPr>
        <dsp:cNvPr id="0" name=""/>
        <dsp:cNvSpPr/>
      </dsp:nvSpPr>
      <dsp:spPr>
        <a:xfrm>
          <a:off x="7196010" y="1305401"/>
          <a:ext cx="3381712" cy="1740535"/>
        </a:xfrm>
        <a:prstGeom prst="round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200" kern="1200" dirty="0"/>
            <a:t>Была ли она в </a:t>
          </a:r>
          <a:r>
            <a:rPr lang="en-US" sz="3200" kern="1200" dirty="0"/>
            <a:t>train set</a:t>
          </a:r>
          <a:r>
            <a:rPr lang="ru-RU" sz="3200" kern="1200" dirty="0"/>
            <a:t> или нет?</a:t>
          </a:r>
        </a:p>
      </dsp:txBody>
      <dsp:txXfrm>
        <a:off x="7280976" y="1390367"/>
        <a:ext cx="3211780" cy="157060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440CD9-1E01-4F78-95C8-72DCC1FAD900}">
      <dsp:nvSpPr>
        <dsp:cNvPr id="0" name=""/>
        <dsp:cNvSpPr/>
      </dsp:nvSpPr>
      <dsp:spPr>
        <a:xfrm>
          <a:off x="0" y="8499"/>
          <a:ext cx="10515600" cy="983384"/>
        </a:xfrm>
        <a:prstGeom prst="round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4100" kern="1200" dirty="0"/>
            <a:t>ДА!</a:t>
          </a:r>
        </a:p>
      </dsp:txBody>
      <dsp:txXfrm>
        <a:off x="48005" y="56504"/>
        <a:ext cx="10419590" cy="887374"/>
      </dsp:txXfrm>
    </dsp:sp>
    <dsp:sp modelId="{B2100D4F-7160-4ACF-803C-0D849044146F}">
      <dsp:nvSpPr>
        <dsp:cNvPr id="0" name=""/>
        <dsp:cNvSpPr/>
      </dsp:nvSpPr>
      <dsp:spPr>
        <a:xfrm>
          <a:off x="0" y="991884"/>
          <a:ext cx="10515600" cy="6789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52070" rIns="291592" bIns="52070" numCol="1" spcCol="1270" anchor="t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3200" kern="1200" dirty="0"/>
            <a:t>White-box attack</a:t>
          </a:r>
          <a:endParaRPr lang="ru-RU" sz="3200" kern="1200" dirty="0"/>
        </a:p>
      </dsp:txBody>
      <dsp:txXfrm>
        <a:off x="0" y="991884"/>
        <a:ext cx="10515600" cy="678960"/>
      </dsp:txXfrm>
    </dsp:sp>
    <dsp:sp modelId="{CFCBCD2D-0145-4292-A178-50F2B2DE2726}">
      <dsp:nvSpPr>
        <dsp:cNvPr id="0" name=""/>
        <dsp:cNvSpPr/>
      </dsp:nvSpPr>
      <dsp:spPr>
        <a:xfrm>
          <a:off x="0" y="1670844"/>
          <a:ext cx="10515600" cy="983384"/>
        </a:xfrm>
        <a:prstGeom prst="round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4100" kern="1200" dirty="0"/>
            <a:t>Нет, конечно, сам делай</a:t>
          </a:r>
        </a:p>
      </dsp:txBody>
      <dsp:txXfrm>
        <a:off x="48005" y="1718849"/>
        <a:ext cx="10419590" cy="887374"/>
      </dsp:txXfrm>
    </dsp:sp>
    <dsp:sp modelId="{68AA87BE-1390-4904-912D-079BE7F34048}">
      <dsp:nvSpPr>
        <dsp:cNvPr id="0" name=""/>
        <dsp:cNvSpPr/>
      </dsp:nvSpPr>
      <dsp:spPr>
        <a:xfrm>
          <a:off x="0" y="2654229"/>
          <a:ext cx="10515600" cy="6789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52070" rIns="291592" bIns="52070" numCol="1" spcCol="1270" anchor="t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3200" kern="1200" dirty="0"/>
            <a:t>Black-box attack (with or without leakages)</a:t>
          </a:r>
          <a:endParaRPr lang="ru-RU" sz="3200" kern="1200" dirty="0"/>
        </a:p>
      </dsp:txBody>
      <dsp:txXfrm>
        <a:off x="0" y="2654229"/>
        <a:ext cx="10515600" cy="6789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23318AD-3ACB-4A65-8311-9B5DDC76E2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4CCB832-AC45-4C1E-902D-5FA4BBEEEEEF}" type="datetimeFigureOut">
              <a:rPr lang="ru-RU"/>
              <a:pPr>
                <a:defRPr/>
              </a:pPr>
              <a:t>13.11.2019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99A2B10-1DD2-4E5F-942D-8682FBFA04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BCEDA92-3112-4D8B-83E0-F155A8A181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25EE115-E716-432A-9B22-E7D53E79C6B3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595208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4B3340B-B4AD-4971-AD6A-E769E208A0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E145B3-F8F4-49BB-9272-E75345525E1F}" type="datetimeFigureOut">
              <a:rPr lang="ru-RU"/>
              <a:pPr>
                <a:defRPr/>
              </a:pPr>
              <a:t>13.11.2019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6338F0F-E0F5-440F-ACE0-284F874E2F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DA1E93D-0629-4CC4-A8F1-3B16C807B4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BDEFE19-1B76-4A5F-AD30-EB8CA663C718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726908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F1D6394-B30A-41BF-B71D-BF3A439A61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A9C090-2A7D-4B6C-99C6-2519D4572D2E}" type="datetimeFigureOut">
              <a:rPr lang="ru-RU"/>
              <a:pPr>
                <a:defRPr/>
              </a:pPr>
              <a:t>13.11.2019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1F749FB-93A8-4B70-A9E7-1A50F3AAD3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48F82F0-3E3E-45EB-9865-13782D0B3C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C999782-989B-4593-999A-87CB9E725685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802067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9C556DA-3B92-46FA-9F52-8EE555BE83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2056BD3-92D2-4441-8FE2-081F95B72017}" type="datetimeFigureOut">
              <a:rPr lang="ru-RU"/>
              <a:pPr>
                <a:defRPr/>
              </a:pPr>
              <a:t>13.11.2019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7B522C7-4CC3-461B-986C-F4C404BD15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737EE86-2CDF-4008-BF73-37B117827C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7664140-2A61-49FE-8271-C26FE7C89D6B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477493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DF0281E-123B-4FB5-816B-07A85635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504E07-E5CF-4C05-9FAB-5539BD725152}" type="datetimeFigureOut">
              <a:rPr lang="ru-RU"/>
              <a:pPr>
                <a:defRPr/>
              </a:pPr>
              <a:t>13.11.2019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6B7D34C-F455-4EA8-BE04-536B00CED3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2E0657F-7E48-4A8C-B648-962C5F907C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9E7D2AA-F67D-46C7-AE1B-9E49E111CCAE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74916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3">
            <a:extLst>
              <a:ext uri="{FF2B5EF4-FFF2-40B4-BE49-F238E27FC236}">
                <a16:creationId xmlns:a16="http://schemas.microsoft.com/office/drawing/2014/main" id="{194081DC-159C-45A7-9570-0DAE03A041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BA44456-D696-48D2-833C-6E00409EBD10}" type="datetimeFigureOut">
              <a:rPr lang="ru-RU"/>
              <a:pPr>
                <a:defRPr/>
              </a:pPr>
              <a:t>13.11.2019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823AC382-6396-445F-823A-B118F62C12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F92CD8D6-F844-4D60-9A93-BAD699BDA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B360917-C35D-4D8F-87DE-60AE0B86C81C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990388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3">
            <a:extLst>
              <a:ext uri="{FF2B5EF4-FFF2-40B4-BE49-F238E27FC236}">
                <a16:creationId xmlns:a16="http://schemas.microsoft.com/office/drawing/2014/main" id="{7B36879D-4B35-4605-97CF-D4FB1018A9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0C82381-C53D-4AD9-AF16-5CA705520AC8}" type="datetimeFigureOut">
              <a:rPr lang="ru-RU"/>
              <a:pPr>
                <a:defRPr/>
              </a:pPr>
              <a:t>13.11.2019</a:t>
            </a:fld>
            <a:endParaRPr lang="ru-RU"/>
          </a:p>
        </p:txBody>
      </p:sp>
      <p:sp>
        <p:nvSpPr>
          <p:cNvPr id="8" name="Нижний колонтитул 4">
            <a:extLst>
              <a:ext uri="{FF2B5EF4-FFF2-40B4-BE49-F238E27FC236}">
                <a16:creationId xmlns:a16="http://schemas.microsoft.com/office/drawing/2014/main" id="{3582D77F-7239-4942-A3F6-8256EBC795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9" name="Номер слайда 5">
            <a:extLst>
              <a:ext uri="{FF2B5EF4-FFF2-40B4-BE49-F238E27FC236}">
                <a16:creationId xmlns:a16="http://schemas.microsoft.com/office/drawing/2014/main" id="{AA5FDCFB-5F8C-4D61-89C2-254112252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86B921B-3518-4C59-B789-2C1DEB39E624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702640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3">
            <a:extLst>
              <a:ext uri="{FF2B5EF4-FFF2-40B4-BE49-F238E27FC236}">
                <a16:creationId xmlns:a16="http://schemas.microsoft.com/office/drawing/2014/main" id="{ADA32444-A8AE-435A-B183-D490C5409A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A6E7C6-591C-4977-9455-DD3E5BA865A8}" type="datetimeFigureOut">
              <a:rPr lang="ru-RU"/>
              <a:pPr>
                <a:defRPr/>
              </a:pPr>
              <a:t>13.11.2019</a:t>
            </a:fld>
            <a:endParaRPr lang="ru-RU"/>
          </a:p>
        </p:txBody>
      </p:sp>
      <p:sp>
        <p:nvSpPr>
          <p:cNvPr id="4" name="Нижний колонтитул 4">
            <a:extLst>
              <a:ext uri="{FF2B5EF4-FFF2-40B4-BE49-F238E27FC236}">
                <a16:creationId xmlns:a16="http://schemas.microsoft.com/office/drawing/2014/main" id="{2AAFF8D5-B598-45AE-A7E2-3135DC7FEA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Номер слайда 5">
            <a:extLst>
              <a:ext uri="{FF2B5EF4-FFF2-40B4-BE49-F238E27FC236}">
                <a16:creationId xmlns:a16="http://schemas.microsoft.com/office/drawing/2014/main" id="{6F79A845-145E-4D6D-B61A-45D3902CCA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C41246-E9B5-4FDD-81C4-F01F823A6D00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743155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3">
            <a:extLst>
              <a:ext uri="{FF2B5EF4-FFF2-40B4-BE49-F238E27FC236}">
                <a16:creationId xmlns:a16="http://schemas.microsoft.com/office/drawing/2014/main" id="{5C2FD127-2A63-4182-AAD5-119A756EF3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2A59E7C-1872-4390-982C-1E069BC81324}" type="datetimeFigureOut">
              <a:rPr lang="ru-RU"/>
              <a:pPr>
                <a:defRPr/>
              </a:pPr>
              <a:t>13.11.2019</a:t>
            </a:fld>
            <a:endParaRPr lang="ru-RU"/>
          </a:p>
        </p:txBody>
      </p:sp>
      <p:sp>
        <p:nvSpPr>
          <p:cNvPr id="3" name="Нижний колонтитул 4">
            <a:extLst>
              <a:ext uri="{FF2B5EF4-FFF2-40B4-BE49-F238E27FC236}">
                <a16:creationId xmlns:a16="http://schemas.microsoft.com/office/drawing/2014/main" id="{95FBA877-1840-474C-ACF3-42852464ED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4" name="Номер слайда 5">
            <a:extLst>
              <a:ext uri="{FF2B5EF4-FFF2-40B4-BE49-F238E27FC236}">
                <a16:creationId xmlns:a16="http://schemas.microsoft.com/office/drawing/2014/main" id="{F009F159-F33F-4F7B-9760-5CB56CE3B1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2BCEA6B-13EB-4D46-AF86-27F6709D4791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36133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3">
            <a:extLst>
              <a:ext uri="{FF2B5EF4-FFF2-40B4-BE49-F238E27FC236}">
                <a16:creationId xmlns:a16="http://schemas.microsoft.com/office/drawing/2014/main" id="{2135D6B4-D73B-4716-AE6F-CFB3B73BCA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2A52D79-C575-46BA-9777-BD0FF7DB7F8D}" type="datetimeFigureOut">
              <a:rPr lang="ru-RU"/>
              <a:pPr>
                <a:defRPr/>
              </a:pPr>
              <a:t>13.11.2019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CA8DF837-02D4-42F5-A80C-E585575C68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5D932EB5-8B3A-4041-9DBB-53DFCFFA0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276FBC2-71B7-44FB-931E-11650F208CC8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473919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ru-RU" noProof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3">
            <a:extLst>
              <a:ext uri="{FF2B5EF4-FFF2-40B4-BE49-F238E27FC236}">
                <a16:creationId xmlns:a16="http://schemas.microsoft.com/office/drawing/2014/main" id="{CFD8B490-D957-4C49-BF33-EADC226D33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5A04C66-625E-471D-978A-8D00EFCCC2CF}" type="datetimeFigureOut">
              <a:rPr lang="ru-RU"/>
              <a:pPr>
                <a:defRPr/>
              </a:pPr>
              <a:t>13.11.2019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26E4658C-968E-463D-A77D-7BD19CBD33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ECF5EC11-B02B-46F0-A23A-46FC74AA1A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95A8F14-88F8-44C8-AE41-083166A18939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319201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Заголовок 1">
            <a:extLst>
              <a:ext uri="{FF2B5EF4-FFF2-40B4-BE49-F238E27FC236}">
                <a16:creationId xmlns:a16="http://schemas.microsoft.com/office/drawing/2014/main" id="{FC713620-6281-4E55-A4CF-C2AE0B1DCE1E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ru-RU"/>
              <a:t>Образец заголовка</a:t>
            </a:r>
          </a:p>
        </p:txBody>
      </p:sp>
      <p:sp>
        <p:nvSpPr>
          <p:cNvPr id="1027" name="Текст 2">
            <a:extLst>
              <a:ext uri="{FF2B5EF4-FFF2-40B4-BE49-F238E27FC236}">
                <a16:creationId xmlns:a16="http://schemas.microsoft.com/office/drawing/2014/main" id="{21C7E45C-C61F-49AA-B83E-12F15FB73466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ru-RU"/>
              <a:t>Образец текста</a:t>
            </a:r>
          </a:p>
          <a:p>
            <a:pPr lvl="1"/>
            <a:r>
              <a:rPr lang="ru-RU" altLang="ru-RU"/>
              <a:t>Второй уровень</a:t>
            </a:r>
          </a:p>
          <a:p>
            <a:pPr lvl="2"/>
            <a:r>
              <a:rPr lang="ru-RU" altLang="ru-RU"/>
              <a:t>Третий уровень</a:t>
            </a:r>
          </a:p>
          <a:p>
            <a:pPr lvl="3"/>
            <a:r>
              <a:rPr lang="ru-RU" altLang="ru-RU"/>
              <a:t>Четвертый уровень</a:t>
            </a:r>
          </a:p>
          <a:p>
            <a:pPr lvl="4"/>
            <a:r>
              <a:rPr lang="ru-RU" alt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DF09782-C8A6-47CD-812A-9395DD3CC5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684B6172-E92C-4483-AC1B-F3CE29CC476B}" type="datetimeFigureOut">
              <a:rPr lang="ru-RU"/>
              <a:pPr>
                <a:defRPr/>
              </a:pPr>
              <a:t>13.11.2019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FF32ADF-C8A0-40EA-AB65-633023919D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561EFDD-2C95-4E3C-BEBD-F6DAEC9917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E8E9179D-432A-49BA-BBF3-CB1051FA2D77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228600" indent="-228600" algn="l" rtl="0" fontAlgn="base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sinva/gan-pretrained-pytorch/tree/master/mnist_dcgan" TargetMode="External"/><Relationship Id="rId7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352150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70B6771-BA4A-4120-A270-F3685BE7DB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0094" y="365126"/>
            <a:ext cx="8073705" cy="1045546"/>
          </a:xfrm>
        </p:spPr>
        <p:txBody>
          <a:bodyPr/>
          <a:lstStyle/>
          <a:p>
            <a:r>
              <a:rPr lang="ru-RU" dirty="0"/>
              <a:t>Атака на </a:t>
            </a:r>
            <a:r>
              <a:rPr lang="en-US" dirty="0"/>
              <a:t>GAN</a:t>
            </a:r>
            <a:r>
              <a:rPr lang="ru-RU" dirty="0"/>
              <a:t>. Разновидности</a:t>
            </a:r>
          </a:p>
        </p:txBody>
      </p:sp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D88D4345-EA64-488D-93A9-9B124F333D3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04237414"/>
              </p:ext>
            </p:extLst>
          </p:nvPr>
        </p:nvGraphicFramePr>
        <p:xfrm>
          <a:off x="838200" y="2835275"/>
          <a:ext cx="10515600" cy="3341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5B9805-9293-4940-8C3B-271108443DC8}"/>
              </a:ext>
            </a:extLst>
          </p:cNvPr>
          <p:cNvSpPr txBox="1"/>
          <p:nvPr/>
        </p:nvSpPr>
        <p:spPr>
          <a:xfrm>
            <a:off x="2743202" y="1410671"/>
            <a:ext cx="4005322" cy="9541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ru-RU" sz="2800" dirty="0"/>
              <a:t>А дискриминаторы на деревьях растут???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4C6BDF3-04A8-4A79-8E73-B18A43D006B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8524" y="1410671"/>
            <a:ext cx="1696374" cy="1281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3722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403061C-B52A-4523-BFDA-469BAB864B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7148" y="365125"/>
            <a:ext cx="8266651" cy="1325563"/>
          </a:xfrm>
        </p:spPr>
        <p:txBody>
          <a:bodyPr/>
          <a:lstStyle/>
          <a:p>
            <a:r>
              <a:rPr lang="en-US" dirty="0"/>
              <a:t>White-box attack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FB3D1AB-D30E-4C8B-93C4-04A9FC45A6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b="1" dirty="0"/>
              <a:t>Задача</a:t>
            </a:r>
            <a:r>
              <a:rPr lang="ru-RU" dirty="0"/>
              <a:t>. Пусть преступник </a:t>
            </a:r>
            <a:r>
              <a:rPr lang="ru-RU" dirty="0">
                <a:solidFill>
                  <a:srgbClr val="7030A0"/>
                </a:solidFill>
              </a:rPr>
              <a:t>украл</a:t>
            </a:r>
            <a:r>
              <a:rPr lang="ru-RU" dirty="0"/>
              <a:t> дискриминатор, и он хочет узнать, является ли данный элемент частью </a:t>
            </a:r>
            <a:r>
              <a:rPr lang="en-US" dirty="0"/>
              <a:t>train</a:t>
            </a:r>
            <a:r>
              <a:rPr lang="ru-RU" dirty="0"/>
              <a:t>. Как это сделать?</a:t>
            </a:r>
          </a:p>
          <a:p>
            <a:r>
              <a:rPr lang="ru-RU" b="1" dirty="0"/>
              <a:t>Идея</a:t>
            </a:r>
            <a:r>
              <a:rPr lang="ru-RU" dirty="0"/>
              <a:t>: </a:t>
            </a:r>
            <a:r>
              <a:rPr lang="ru-RU" dirty="0">
                <a:solidFill>
                  <a:srgbClr val="7030A0"/>
                </a:solidFill>
              </a:rPr>
              <a:t>переобученный дискриминатор </a:t>
            </a:r>
            <a:r>
              <a:rPr lang="ru-RU" dirty="0"/>
              <a:t>сохраняет в себе </a:t>
            </a:r>
            <a:r>
              <a:rPr lang="en-US" dirty="0"/>
              <a:t>train-set</a:t>
            </a:r>
            <a:r>
              <a:rPr lang="ru-RU" dirty="0"/>
              <a:t>.</a:t>
            </a:r>
          </a:p>
          <a:p>
            <a:r>
              <a:rPr lang="ru-RU" b="1" dirty="0"/>
              <a:t>Метод</a:t>
            </a:r>
            <a:r>
              <a:rPr lang="ru-RU" dirty="0"/>
              <a:t>. Дано множество записей </a:t>
            </a:r>
            <a:r>
              <a:rPr lang="en-US" dirty="0"/>
              <a:t>X </a:t>
            </a:r>
            <a:r>
              <a:rPr lang="ru-RU" dirty="0"/>
              <a:t>из </a:t>
            </a:r>
            <a:r>
              <a:rPr lang="en-US" dirty="0" err="1"/>
              <a:t>n+k</a:t>
            </a:r>
            <a:r>
              <a:rPr lang="en-US" dirty="0"/>
              <a:t> </a:t>
            </a:r>
            <a:r>
              <a:rPr lang="ru-RU" dirty="0"/>
              <a:t>элементов, и предполагается, что </a:t>
            </a:r>
            <a:r>
              <a:rPr lang="en-US" dirty="0"/>
              <a:t>n </a:t>
            </a:r>
            <a:r>
              <a:rPr lang="ru-RU" dirty="0"/>
              <a:t>из них входит в </a:t>
            </a:r>
            <a:r>
              <a:rPr lang="en-US" dirty="0"/>
              <a:t>train</a:t>
            </a:r>
            <a:r>
              <a:rPr lang="ru-RU" dirty="0"/>
              <a:t>. Отберём те </a:t>
            </a:r>
            <a:r>
              <a:rPr lang="en-US" dirty="0"/>
              <a:t>n </a:t>
            </a:r>
            <a:r>
              <a:rPr lang="ru-RU" dirty="0"/>
              <a:t>записей, на которые отклик дискриминатора будет наибольший.</a:t>
            </a:r>
          </a:p>
          <a:p>
            <a:r>
              <a:rPr lang="ru-RU" b="1" dirty="0"/>
              <a:t>Результат</a:t>
            </a:r>
            <a:r>
              <a:rPr lang="ru-RU" dirty="0"/>
              <a:t>. Испытание на идеально сбалансированной выборке.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DCGAN – </a:t>
            </a:r>
            <a:r>
              <a:rPr lang="ru-RU" dirty="0">
                <a:solidFill>
                  <a:srgbClr val="00B050"/>
                </a:solidFill>
              </a:rPr>
              <a:t>работает</a:t>
            </a:r>
            <a:r>
              <a:rPr lang="ru-RU" dirty="0"/>
              <a:t> (правильно в 94% случаев)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Silly GAN </a:t>
            </a:r>
            <a:r>
              <a:rPr lang="ru-RU" dirty="0"/>
              <a:t>– </a:t>
            </a:r>
            <a:r>
              <a:rPr lang="ru-RU" dirty="0">
                <a:solidFill>
                  <a:srgbClr val="FF0000"/>
                </a:solidFill>
              </a:rPr>
              <a:t>не работает </a:t>
            </a:r>
            <a:r>
              <a:rPr lang="ru-RU" dirty="0"/>
              <a:t>(точность как у простого угадывания)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14407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FD6C6EC-7F3B-4A91-A260-488E11C66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4594" y="365125"/>
            <a:ext cx="8149206" cy="1325563"/>
          </a:xfrm>
        </p:spPr>
        <p:txBody>
          <a:bodyPr/>
          <a:lstStyle/>
          <a:p>
            <a:r>
              <a:rPr lang="en-US" dirty="0"/>
              <a:t>Black-box attack</a:t>
            </a:r>
            <a:r>
              <a:rPr lang="ru-RU" dirty="0"/>
              <a:t> </a:t>
            </a:r>
            <a:r>
              <a:rPr lang="en-US" dirty="0"/>
              <a:t>with a 20% leakage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8DE2330-2648-4792-8055-D91F67FE5D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b="1" dirty="0"/>
              <a:t>Задача</a:t>
            </a:r>
            <a:r>
              <a:rPr lang="ru-RU" dirty="0"/>
              <a:t>. Произошла </a:t>
            </a:r>
            <a:r>
              <a:rPr lang="ru-RU" dirty="0">
                <a:solidFill>
                  <a:srgbClr val="7030A0"/>
                </a:solidFill>
              </a:rPr>
              <a:t>утечка части обучающей выборки</a:t>
            </a:r>
            <a:r>
              <a:rPr lang="ru-RU" dirty="0"/>
              <a:t>. Злоумышленник имеет доступ к генератору. Он хочет по данной записи узнать, использовалась ли она в </a:t>
            </a:r>
            <a:r>
              <a:rPr lang="en-US" dirty="0"/>
              <a:t>train.</a:t>
            </a:r>
            <a:endParaRPr lang="ru-RU" dirty="0"/>
          </a:p>
          <a:p>
            <a:r>
              <a:rPr lang="ru-RU" b="1" dirty="0"/>
              <a:t>Идея</a:t>
            </a:r>
            <a:r>
              <a:rPr lang="ru-RU" dirty="0"/>
              <a:t>. Создать классификатор.</a:t>
            </a:r>
          </a:p>
          <a:p>
            <a:r>
              <a:rPr lang="ru-RU" b="1" dirty="0"/>
              <a:t>Метод</a:t>
            </a:r>
            <a:r>
              <a:rPr lang="ru-RU" dirty="0"/>
              <a:t>. Обучить доморощенный дискриминатор, который будет отличать снимки из </a:t>
            </a:r>
            <a:r>
              <a:rPr lang="en-US" dirty="0"/>
              <a:t>train set</a:t>
            </a:r>
            <a:r>
              <a:rPr lang="ru-RU" dirty="0"/>
              <a:t> от сгенерированных. </a:t>
            </a:r>
          </a:p>
          <a:p>
            <a:r>
              <a:rPr lang="ru-RU" b="1" dirty="0"/>
              <a:t>Результат</a:t>
            </a:r>
            <a:r>
              <a:rPr lang="en-US" b="1" dirty="0"/>
              <a:t> (accuracy)</a:t>
            </a:r>
            <a:r>
              <a:rPr lang="ru-RU" dirty="0"/>
              <a:t>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DCGAN – </a:t>
            </a:r>
            <a:r>
              <a:rPr lang="en-US" dirty="0">
                <a:solidFill>
                  <a:srgbClr val="00B050"/>
                </a:solidFill>
              </a:rPr>
              <a:t>100%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Silly GAN – </a:t>
            </a:r>
            <a:r>
              <a:rPr lang="en-US" dirty="0">
                <a:solidFill>
                  <a:srgbClr val="FFC000"/>
                </a:solidFill>
              </a:rPr>
              <a:t>63%</a:t>
            </a:r>
            <a:endParaRPr lang="ru-RU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09581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E801AFF-BCD2-4685-A19A-AD7923167F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1039" y="365125"/>
            <a:ext cx="8182760" cy="1325563"/>
          </a:xfrm>
        </p:spPr>
        <p:txBody>
          <a:bodyPr/>
          <a:lstStyle/>
          <a:p>
            <a:r>
              <a:rPr lang="en-US" dirty="0"/>
              <a:t>Black-box attack</a:t>
            </a:r>
            <a:r>
              <a:rPr lang="ru-RU" dirty="0"/>
              <a:t> </a:t>
            </a:r>
            <a:r>
              <a:rPr lang="en-US" dirty="0"/>
              <a:t>without any leakage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439F52A-228A-4779-84C9-D983E6AAE1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b="1" dirty="0"/>
              <a:t>Задача. </a:t>
            </a:r>
            <a:r>
              <a:rPr lang="ru-RU" dirty="0"/>
              <a:t>Злоумышленник имеет доступ к генератору. Он хочет по заданной записи узнать, была ли она в </a:t>
            </a:r>
            <a:r>
              <a:rPr lang="en-US" dirty="0"/>
              <a:t>train </a:t>
            </a:r>
            <a:r>
              <a:rPr lang="ru-RU" dirty="0"/>
              <a:t>для </a:t>
            </a:r>
            <a:r>
              <a:rPr lang="en-US" dirty="0"/>
              <a:t>GAN</a:t>
            </a:r>
            <a:r>
              <a:rPr lang="ru-RU" dirty="0"/>
              <a:t>.</a:t>
            </a:r>
          </a:p>
          <a:p>
            <a:r>
              <a:rPr lang="ru-RU" b="1" dirty="0"/>
              <a:t>Идея. </a:t>
            </a:r>
            <a:r>
              <a:rPr lang="ru-RU" dirty="0"/>
              <a:t>Обучить доморощенный </a:t>
            </a:r>
            <a:r>
              <a:rPr lang="en-US" dirty="0"/>
              <a:t>GAN</a:t>
            </a:r>
            <a:r>
              <a:rPr lang="ru-RU" dirty="0"/>
              <a:t>.</a:t>
            </a:r>
          </a:p>
          <a:p>
            <a:r>
              <a:rPr lang="ru-RU" b="1" dirty="0"/>
              <a:t>Метод. </a:t>
            </a:r>
            <a:r>
              <a:rPr lang="ru-RU" dirty="0"/>
              <a:t>Обучается </a:t>
            </a:r>
            <a:r>
              <a:rPr lang="en-US" dirty="0"/>
              <a:t>GAN</a:t>
            </a:r>
            <a:r>
              <a:rPr lang="ru-RU" dirty="0"/>
              <a:t> на синтетической выборке, как если бы это были настоящие данные. </a:t>
            </a:r>
          </a:p>
          <a:p>
            <a:r>
              <a:rPr lang="ru-RU" b="1" dirty="0"/>
              <a:t>Результат.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DCGAN - 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rgbClr val="FFC000"/>
                </a:solidFill>
              </a:rPr>
              <a:t>57%</a:t>
            </a:r>
            <a:r>
              <a:rPr lang="ru-RU" dirty="0"/>
              <a:t>, если атаковать при помощи </a:t>
            </a:r>
            <a:r>
              <a:rPr lang="en-US" dirty="0"/>
              <a:t>Silly GAN</a:t>
            </a:r>
            <a:r>
              <a:rPr lang="ru-RU" dirty="0"/>
              <a:t> </a:t>
            </a:r>
            <a:endParaRPr lang="en-US" dirty="0"/>
          </a:p>
          <a:p>
            <a:pPr lvl="2">
              <a:buFont typeface="Wingdings" panose="05000000000000000000" pitchFamily="2" charset="2"/>
              <a:buChar char="ü"/>
            </a:pPr>
            <a:r>
              <a:rPr lang="ru-RU" dirty="0">
                <a:solidFill>
                  <a:srgbClr val="00B050"/>
                </a:solidFill>
              </a:rPr>
              <a:t>100% </a:t>
            </a:r>
            <a:r>
              <a:rPr lang="ru-RU" dirty="0"/>
              <a:t>- с помощью </a:t>
            </a:r>
            <a:r>
              <a:rPr lang="en-US" dirty="0"/>
              <a:t>DCGAN</a:t>
            </a:r>
            <a:endParaRPr lang="ru-RU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Silly GAN </a:t>
            </a:r>
            <a:r>
              <a:rPr lang="ru-RU" dirty="0"/>
              <a:t>– не тестировалась</a:t>
            </a:r>
          </a:p>
        </p:txBody>
      </p:sp>
    </p:spTree>
    <p:extLst>
      <p:ext uri="{BB962C8B-B14F-4D97-AF65-F5344CB8AC3E}">
        <p14:creationId xmlns:p14="http://schemas.microsoft.com/office/powerpoint/2010/main" val="30404438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5C329C9C-0164-4B19-909C-4F31229BF9FF}"/>
              </a:ext>
            </a:extLst>
          </p:cNvPr>
          <p:cNvSpPr txBox="1">
            <a:spLocks/>
          </p:cNvSpPr>
          <p:nvPr/>
        </p:nvSpPr>
        <p:spPr>
          <a:xfrm>
            <a:off x="3313650" y="365125"/>
            <a:ext cx="8040149" cy="1325563"/>
          </a:xfrm>
          <a:prstGeom prst="rect">
            <a:avLst/>
          </a:prstGeom>
        </p:spPr>
        <p:txBody>
          <a:bodyPr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eaLnBrk="1" hangingPunct="1"/>
            <a:r>
              <a:rPr lang="ru-RU"/>
              <a:t>Как противостоять атакам?</a:t>
            </a:r>
            <a:endParaRPr lang="ru-RU" dirty="0"/>
          </a:p>
        </p:txBody>
      </p:sp>
      <p:sp>
        <p:nvSpPr>
          <p:cNvPr id="10" name="Объект 2">
            <a:extLst>
              <a:ext uri="{FF2B5EF4-FFF2-40B4-BE49-F238E27FC236}">
                <a16:creationId xmlns:a16="http://schemas.microsoft.com/office/drawing/2014/main" id="{36DB2A1B-E185-4A5B-971C-88F16F7E1095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ru-RU" sz="3600" dirty="0"/>
              <a:t>Борьба с переобучением</a:t>
            </a:r>
            <a:endParaRPr lang="en-US" sz="3600" dirty="0"/>
          </a:p>
          <a:p>
            <a:pPr lvl="1" eaLnBrk="1" hangingPunct="1">
              <a:buFont typeface="Wingdings" panose="05000000000000000000" pitchFamily="2" charset="2"/>
              <a:buChar char="ü"/>
            </a:pPr>
            <a:r>
              <a:rPr lang="en-US" sz="3600" dirty="0"/>
              <a:t>Dropout techniques</a:t>
            </a:r>
          </a:p>
          <a:p>
            <a:pPr lvl="1" eaLnBrk="1" hangingPunct="1">
              <a:buFont typeface="Wingdings" panose="05000000000000000000" pitchFamily="2" charset="2"/>
              <a:buChar char="ü"/>
            </a:pPr>
            <a:r>
              <a:rPr lang="ru-RU" sz="3600" dirty="0"/>
              <a:t>Зашумление </a:t>
            </a:r>
            <a:r>
              <a:rPr lang="en-US" sz="3600" dirty="0"/>
              <a:t>loss</a:t>
            </a:r>
          </a:p>
          <a:p>
            <a:pPr lvl="1" eaLnBrk="1" hangingPunct="1">
              <a:buFont typeface="Wingdings" panose="05000000000000000000" pitchFamily="2" charset="2"/>
              <a:buChar char="ü"/>
            </a:pPr>
            <a:r>
              <a:rPr lang="ru-RU" sz="3600" dirty="0"/>
              <a:t>Регуляризация градиента</a:t>
            </a:r>
          </a:p>
          <a:p>
            <a:pPr eaLnBrk="1" hangingPunct="1"/>
            <a:r>
              <a:rPr lang="ru-RU" sz="3600" dirty="0"/>
              <a:t>Борьба с «вымиранием градиента»</a:t>
            </a:r>
          </a:p>
          <a:p>
            <a:pPr eaLnBrk="1" hangingPunct="1"/>
            <a:r>
              <a:rPr lang="ru-RU" sz="3600" dirty="0"/>
              <a:t>Имитирование атак во время обучения, перед выпуском в </a:t>
            </a:r>
            <a:r>
              <a:rPr lang="en-US" sz="3600" dirty="0"/>
              <a:t>production</a:t>
            </a:r>
            <a:endParaRPr lang="ru-RU" sz="3600" dirty="0"/>
          </a:p>
          <a:p>
            <a:pPr lvl="1" eaLnBrk="1" hangingPunct="1">
              <a:buFont typeface="Wingdings" panose="05000000000000000000" pitchFamily="2" charset="2"/>
              <a:buChar char="ü"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631253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B022C64-ADB9-4956-8E9D-F1746BB883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2040" y="365125"/>
            <a:ext cx="8031760" cy="1325563"/>
          </a:xfrm>
        </p:spPr>
        <p:txBody>
          <a:bodyPr/>
          <a:lstStyle/>
          <a:p>
            <a:endParaRPr lang="ru-RU" dirty="0"/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64606284-637E-4F6E-9645-AD337F56603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28" y="2058194"/>
            <a:ext cx="5257800" cy="3886200"/>
          </a:xfrm>
        </p:spPr>
      </p:pic>
      <p:pic>
        <p:nvPicPr>
          <p:cNvPr id="8" name="Объект 7">
            <a:extLst>
              <a:ext uri="{FF2B5EF4-FFF2-40B4-BE49-F238E27FC236}">
                <a16:creationId xmlns:a16="http://schemas.microsoft.com/office/drawing/2014/main" id="{00068CDD-0352-4A00-AEE6-66168FC2D76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1033" y="2058194"/>
            <a:ext cx="2272299" cy="2008233"/>
          </a:xfrm>
        </p:spPr>
      </p:pic>
      <p:pic>
        <p:nvPicPr>
          <p:cNvPr id="9" name="Объект 7">
            <a:extLst>
              <a:ext uri="{FF2B5EF4-FFF2-40B4-BE49-F238E27FC236}">
                <a16:creationId xmlns:a16="http://schemas.microsoft.com/office/drawing/2014/main" id="{864A3A30-D8C4-4F36-974F-6C3FC8FF2B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718677" y="2058194"/>
            <a:ext cx="2272299" cy="20082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Объект 7">
            <a:extLst>
              <a:ext uri="{FF2B5EF4-FFF2-40B4-BE49-F238E27FC236}">
                <a16:creationId xmlns:a16="http://schemas.microsoft.com/office/drawing/2014/main" id="{61FECF2B-0A6E-4A89-87FA-5FDFD5401B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771032" y="3687056"/>
            <a:ext cx="2272299" cy="20082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Объект 7">
            <a:extLst>
              <a:ext uri="{FF2B5EF4-FFF2-40B4-BE49-F238E27FC236}">
                <a16:creationId xmlns:a16="http://schemas.microsoft.com/office/drawing/2014/main" id="{F784C2DD-27CD-45C3-BBB7-152BAB70F3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718677" y="3692955"/>
            <a:ext cx="2272299" cy="20082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ABBBCA3-2E73-4E03-9AD0-B2DEE6864231}"/>
              </a:ext>
            </a:extLst>
          </p:cNvPr>
          <p:cNvSpPr txBox="1"/>
          <p:nvPr/>
        </p:nvSpPr>
        <p:spPr>
          <a:xfrm>
            <a:off x="7470780" y="6062795"/>
            <a:ext cx="436401" cy="5395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532E69-2485-4E3F-B4C3-4B8DC408E4B6}"/>
              </a:ext>
            </a:extLst>
          </p:cNvPr>
          <p:cNvSpPr txBox="1"/>
          <p:nvPr/>
        </p:nvSpPr>
        <p:spPr>
          <a:xfrm>
            <a:off x="5846010" y="3619944"/>
            <a:ext cx="65825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vs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464181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1FEB3A2-71AF-42D9-B7C7-B3858FB325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3414" y="3849886"/>
            <a:ext cx="5477251" cy="203089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0F6B1C8-B6F8-4862-B405-2C496D3783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3413" y="1290316"/>
            <a:ext cx="4990263" cy="2138684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F9077F4-28E6-4BE9-8BC9-C3A7EA53EC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1335" y="1825128"/>
            <a:ext cx="4639972" cy="2797946"/>
          </a:xfrm>
          <a:prstGeom prst="rect">
            <a:avLst/>
          </a:prstGeom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3C8F5325-A7A6-4950-934D-714F2577EE5A}"/>
              </a:ext>
            </a:extLst>
          </p:cNvPr>
          <p:cNvSpPr/>
          <p:nvPr/>
        </p:nvSpPr>
        <p:spPr>
          <a:xfrm>
            <a:off x="3279386" y="415394"/>
            <a:ext cx="365529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22225">
                  <a:solidFill>
                    <a:schemeClr val="accent1"/>
                  </a:solidFill>
                  <a:prstDash val="solid"/>
                </a:ln>
                <a:solidFill>
                  <a:srgbClr val="00B050"/>
                </a:solidFill>
                <a:effectLst/>
              </a:rPr>
              <a:t>References?</a:t>
            </a:r>
            <a:endParaRPr lang="ru-RU" sz="5400" b="1" cap="none" spc="0" dirty="0">
              <a:ln w="22225">
                <a:solidFill>
                  <a:schemeClr val="accent1"/>
                </a:solidFill>
                <a:prstDash val="solid"/>
              </a:ln>
              <a:solidFill>
                <a:srgbClr val="00B050"/>
              </a:solidFill>
              <a:effectLst/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2154791-80FC-4858-A7B2-D0C7818C13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9983" y="2233810"/>
            <a:ext cx="5197340" cy="3134044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EC43750-4942-40B5-92D5-A06A24AEB1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8919" y="2639396"/>
            <a:ext cx="5577892" cy="336352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806E71E1-BC7D-4AF7-ACB9-3AA851239B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7500" y="4673364"/>
            <a:ext cx="6199312" cy="1037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4072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D78C896-B3D6-401A-9EB8-D4BA88D32E6A}"/>
              </a:ext>
            </a:extLst>
          </p:cNvPr>
          <p:cNvSpPr txBox="1">
            <a:spLocks/>
          </p:cNvSpPr>
          <p:nvPr/>
        </p:nvSpPr>
        <p:spPr>
          <a:xfrm>
            <a:off x="3438788" y="466506"/>
            <a:ext cx="8182761" cy="1325563"/>
          </a:xfrm>
          <a:prstGeom prst="rect">
            <a:avLst/>
          </a:prstGeom>
        </p:spPr>
        <p:txBody>
          <a:bodyPr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eaLnBrk="1" hangingPunct="1"/>
            <a:r>
              <a:rPr lang="en-US"/>
              <a:t>Differential privacy</a:t>
            </a:r>
            <a:endParaRPr lang="ru-RU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91C36379-CED7-4321-B630-40CE795CBA1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70451" y="1792069"/>
                <a:ext cx="10783349" cy="4351338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rtl="0" fontAlgn="base">
                  <a:lnSpc>
                    <a:spcPct val="90000"/>
                  </a:lnSpc>
                  <a:spcBef>
                    <a:spcPts val="1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rtl="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eaLnBrk="1" hangingPunct="1"/>
                <a:r>
                  <a:rPr lang="en-US" dirty="0"/>
                  <a:t>Two datasets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’ </m:t>
                    </m:r>
                  </m:oMath>
                </a14:m>
                <a:r>
                  <a:rPr lang="en-US" dirty="0"/>
                  <a:t>are said to be </a:t>
                </a:r>
                <a:r>
                  <a:rPr lang="en-US" dirty="0" err="1"/>
                  <a:t>neighbouring</a:t>
                </a:r>
                <a:r>
                  <a:rPr lang="en-US" dirty="0"/>
                  <a:t> if there is such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in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 that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 \</m:t>
                    </m:r>
                    <m:r>
                      <m:rPr>
                        <m:lit/>
                      </m:rPr>
                      <a:rPr lang="en-US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{"/>
                        <m:endChr m:val="}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/>
                  <a:t>.</a:t>
                </a:r>
              </a:p>
              <a:p>
                <a:pPr eaLnBrk="1" hangingPunct="1"/>
                <a:r>
                  <a:rPr lang="en-US" dirty="0"/>
                  <a:t>Let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l-G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Ω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ℱ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</m:d>
                  </m:oMath>
                </a14:m>
                <a:r>
                  <a:rPr lang="en-US" dirty="0"/>
                  <a:t> be a probability space, let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</m:oMath>
                </a14:m>
                <a:r>
                  <a:rPr lang="en-US" dirty="0"/>
                  <a:t> be a measurable space representing datasets, and let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</m:oMath>
                </a14:m>
                <a:r>
                  <a:rPr lang="en-US" dirty="0"/>
                  <a:t> be a measurable space of outcomes.</a:t>
                </a:r>
              </a:p>
              <a:p>
                <a:pPr eaLnBrk="1" hangingPunct="1"/>
                <a:r>
                  <a:rPr lang="en-US" dirty="0"/>
                  <a:t>Let M be a </a:t>
                </a:r>
                <a:r>
                  <a:rPr lang="en-US" i="1" dirty="0" err="1"/>
                  <a:t>randomised</a:t>
                </a:r>
                <a:r>
                  <a:rPr lang="en-US" i="1" dirty="0"/>
                  <a:t> algorithm</a:t>
                </a:r>
                <a:r>
                  <a:rPr lang="en-US" dirty="0"/>
                  <a:t>, i.e. a measurable mapping </a:t>
                </a: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 eaLnBrk="1" hangingPunct="1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360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360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3600" i="1" smtClean="0">
                          <a:latin typeface="Cambria Math" panose="02040503050406030204" pitchFamily="18" charset="0"/>
                        </a:rPr>
                        <m:t> × </m:t>
                      </m:r>
                      <m:r>
                        <m:rPr>
                          <m:sty m:val="p"/>
                        </m:rPr>
                        <a:rPr lang="el-GR" sz="3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  <m:r>
                        <a:rPr lang="en-US" sz="3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→</m:t>
                      </m:r>
                      <m:r>
                        <a:rPr lang="en-US" sz="3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en-US" sz="3600" dirty="0"/>
              </a:p>
              <a:p>
                <a:pPr marL="0" indent="0" eaLnBrk="1" hangingPunct="1">
                  <a:buFont typeface="Arial" panose="020B0604020202020204" pitchFamily="34" charset="0"/>
                  <a:buNone/>
                </a:pPr>
                <a:r>
                  <a:rPr lang="en-US" dirty="0"/>
                  <a:t>The algorithm is said to be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l-G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ε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l-G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</m:e>
                    </m:d>
                  </m:oMath>
                </a14:m>
                <a:r>
                  <a:rPr lang="en-US" dirty="0"/>
                  <a:t>-private, if for all </a:t>
                </a:r>
                <a:r>
                  <a:rPr lang="en-US" dirty="0" err="1"/>
                  <a:t>neighbouring</a:t>
                </a:r>
                <a:r>
                  <a:rPr lang="en-US" dirty="0"/>
                  <a:t> datasets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’ </m:t>
                    </m:r>
                  </m:oMath>
                </a14:m>
                <a:r>
                  <a:rPr lang="en-US" dirty="0"/>
                  <a:t>and for all sets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𝑀</m:t>
                        </m:r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d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ε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𝑀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</m:oMath>
                </a14:m>
                <a:endParaRPr lang="ru-RU" dirty="0"/>
              </a:p>
            </p:txBody>
          </p:sp>
        </mc:Choice>
        <mc:Fallback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91C36379-CED7-4321-B630-40CE795CBA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451" y="1792069"/>
                <a:ext cx="10783349" cy="4351338"/>
              </a:xfrm>
              <a:prstGeom prst="rect">
                <a:avLst/>
              </a:prstGeom>
              <a:blipFill>
                <a:blip r:embed="rId3"/>
                <a:stretch>
                  <a:fillRect l="-1187" t="-238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476187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D693C1B-1AEF-45BD-BA56-7ABB6DDD5AAE}"/>
              </a:ext>
            </a:extLst>
          </p:cNvPr>
          <p:cNvSpPr txBox="1">
            <a:spLocks/>
          </p:cNvSpPr>
          <p:nvPr/>
        </p:nvSpPr>
        <p:spPr>
          <a:xfrm>
            <a:off x="3137482" y="365125"/>
            <a:ext cx="8216317" cy="1325563"/>
          </a:xfrm>
          <a:prstGeom prst="rect">
            <a:avLst/>
          </a:prstGeom>
        </p:spPr>
        <p:txBody>
          <a:bodyPr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eaLnBrk="1" hangingPunct="1"/>
            <a:r>
              <a:rPr lang="en-US" dirty="0"/>
              <a:t>Differential privacy</a:t>
            </a:r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DFADB44-F04D-4F1F-8585-9F608DBB0E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096" y="2189526"/>
            <a:ext cx="7949694" cy="415552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D5AF75-F085-4180-921F-73B45EC0FC98}"/>
              </a:ext>
            </a:extLst>
          </p:cNvPr>
          <p:cNvSpPr txBox="1"/>
          <p:nvPr/>
        </p:nvSpPr>
        <p:spPr>
          <a:xfrm>
            <a:off x="5719192" y="1173498"/>
            <a:ext cx="563460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Slight changes of the dataset do not cause significant difference in the distribution of the output</a:t>
            </a:r>
            <a:endParaRPr lang="ru-RU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0D69BB4-467E-475D-B7D9-979204B75D4E}"/>
              </a:ext>
            </a:extLst>
          </p:cNvPr>
          <p:cNvSpPr txBox="1"/>
          <p:nvPr/>
        </p:nvSpPr>
        <p:spPr>
          <a:xfrm>
            <a:off x="679509" y="2323750"/>
            <a:ext cx="24093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M: PDF of dataset</a:t>
            </a:r>
            <a:endParaRPr lang="ru-RU" sz="2400" dirty="0"/>
          </a:p>
        </p:txBody>
      </p:sp>
      <p:cxnSp>
        <p:nvCxnSpPr>
          <p:cNvPr id="10" name="Прямая со стрелкой 9">
            <a:extLst>
              <a:ext uri="{FF2B5EF4-FFF2-40B4-BE49-F238E27FC236}">
                <a16:creationId xmlns:a16="http://schemas.microsoft.com/office/drawing/2014/main" id="{03EC2E27-5A74-4311-AD77-F05042FC7D8B}"/>
              </a:ext>
            </a:extLst>
          </p:cNvPr>
          <p:cNvCxnSpPr>
            <a:cxnSpLocks/>
          </p:cNvCxnSpPr>
          <p:nvPr/>
        </p:nvCxnSpPr>
        <p:spPr>
          <a:xfrm flipH="1">
            <a:off x="5092117" y="2491530"/>
            <a:ext cx="1375795" cy="136965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 стрелкой 17">
            <a:extLst>
              <a:ext uri="{FF2B5EF4-FFF2-40B4-BE49-F238E27FC236}">
                <a16:creationId xmlns:a16="http://schemas.microsoft.com/office/drawing/2014/main" id="{D4DD665D-2956-4D3C-8680-2875579E1603}"/>
              </a:ext>
            </a:extLst>
          </p:cNvPr>
          <p:cNvCxnSpPr>
            <a:cxnSpLocks/>
          </p:cNvCxnSpPr>
          <p:nvPr/>
        </p:nvCxnSpPr>
        <p:spPr>
          <a:xfrm flipV="1">
            <a:off x="5008227" y="3598877"/>
            <a:ext cx="0" cy="385894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65318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82695CA-3534-4D7F-9426-DFDCEAC4A30E}"/>
              </a:ext>
            </a:extLst>
          </p:cNvPr>
          <p:cNvSpPr txBox="1">
            <a:spLocks/>
          </p:cNvSpPr>
          <p:nvPr/>
        </p:nvSpPr>
        <p:spPr>
          <a:xfrm>
            <a:off x="3145872" y="365125"/>
            <a:ext cx="8207928" cy="1325563"/>
          </a:xfrm>
          <a:prstGeom prst="rect">
            <a:avLst/>
          </a:prstGeom>
        </p:spPr>
        <p:txBody>
          <a:bodyPr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eaLnBrk="1" hangingPunct="1"/>
            <a:r>
              <a:rPr lang="ru-RU"/>
              <a:t>Как противостоять </a:t>
            </a:r>
            <a:r>
              <a:rPr lang="en-US"/>
              <a:t>black-box?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5C9025F-EA06-44B3-96D0-E74CD029729D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ru-RU" b="1" dirty="0"/>
              <a:t>Задача</a:t>
            </a:r>
            <a:r>
              <a:rPr lang="ru-RU" dirty="0"/>
              <a:t>. Разработчик хочет избежать </a:t>
            </a:r>
            <a:r>
              <a:rPr lang="en-US" dirty="0"/>
              <a:t>black-box </a:t>
            </a:r>
            <a:r>
              <a:rPr lang="ru-RU" dirty="0"/>
              <a:t>атаки. Что делать?</a:t>
            </a:r>
          </a:p>
          <a:p>
            <a:pPr eaLnBrk="1" hangingPunct="1"/>
            <a:r>
              <a:rPr lang="ru-RU" b="1" dirty="0"/>
              <a:t>Идея</a:t>
            </a:r>
            <a:r>
              <a:rPr lang="ru-RU" dirty="0"/>
              <a:t>. Сымитировать её у себя.</a:t>
            </a:r>
          </a:p>
          <a:p>
            <a:pPr eaLnBrk="1" hangingPunct="1"/>
            <a:r>
              <a:rPr lang="ru-RU" b="1" dirty="0"/>
              <a:t>Метод:</a:t>
            </a:r>
          </a:p>
          <a:p>
            <a:pPr marL="971550" lvl="1" indent="-514350" eaLnBrk="1" hangingPunct="1">
              <a:buFont typeface="+mj-lt"/>
              <a:buAutoNum type="arabicPeriod"/>
            </a:pPr>
            <a:r>
              <a:rPr lang="ru-RU" dirty="0"/>
              <a:t>Обучить </a:t>
            </a:r>
            <a:r>
              <a:rPr lang="en-US" dirty="0"/>
              <a:t>GAN</a:t>
            </a:r>
          </a:p>
          <a:p>
            <a:pPr marL="971550" lvl="1" indent="-514350" eaLnBrk="1" hangingPunct="1">
              <a:buFont typeface="+mj-lt"/>
              <a:buAutoNum type="arabicPeriod"/>
            </a:pPr>
            <a:r>
              <a:rPr lang="ru-RU" dirty="0"/>
              <a:t>Удалить дискриминатор и обучить новый вместо имевшегося.</a:t>
            </a:r>
          </a:p>
          <a:p>
            <a:pPr marL="971550" lvl="1" indent="-514350" eaLnBrk="1" hangingPunct="1">
              <a:buFont typeface="+mj-lt"/>
              <a:buAutoNum type="arabicPeriod"/>
            </a:pPr>
            <a:r>
              <a:rPr lang="ru-RU" dirty="0"/>
              <a:t>Доучить генератор с новым дискриминатором.</a:t>
            </a:r>
          </a:p>
          <a:p>
            <a:pPr marL="971550" lvl="1" indent="-514350" eaLnBrk="1" hangingPunct="1">
              <a:buFont typeface="+mj-lt"/>
              <a:buAutoNum type="arabicPeriod"/>
            </a:pPr>
            <a:r>
              <a:rPr lang="ru-RU" dirty="0"/>
              <a:t>Повторить несколько раз (пяти хватит).</a:t>
            </a:r>
          </a:p>
          <a:p>
            <a:pPr eaLnBrk="1" hangingPunct="1"/>
            <a:r>
              <a:rPr lang="ru-RU" b="1" dirty="0"/>
              <a:t>Результат</a:t>
            </a:r>
            <a:r>
              <a:rPr lang="ru-RU" dirty="0"/>
              <a:t>. С натренированным генератором </a:t>
            </a:r>
            <a:r>
              <a:rPr lang="en-US" dirty="0"/>
              <a:t>black-box attack </a:t>
            </a:r>
            <a:r>
              <a:rPr lang="ru-RU" dirty="0"/>
              <a:t>не работает.</a:t>
            </a:r>
          </a:p>
        </p:txBody>
      </p:sp>
    </p:spTree>
    <p:extLst>
      <p:ext uri="{BB962C8B-B14F-4D97-AF65-F5344CB8AC3E}">
        <p14:creationId xmlns:p14="http://schemas.microsoft.com/office/powerpoint/2010/main" val="41841057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782F34D-EDC6-4965-AF03-DA5AAD613E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8760" y="365125"/>
            <a:ext cx="8275040" cy="1325563"/>
          </a:xfrm>
        </p:spPr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Постановка задачи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AA72720-FBDD-498B-85C6-C76D1D277D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b="1" dirty="0">
                <a:solidFill>
                  <a:schemeClr val="bg1"/>
                </a:solidFill>
              </a:rPr>
              <a:t>Задача. </a:t>
            </a:r>
            <a:r>
              <a:rPr lang="ru-RU" dirty="0">
                <a:solidFill>
                  <a:schemeClr val="bg1"/>
                </a:solidFill>
              </a:rPr>
              <a:t>Владелец данных хочет </a:t>
            </a:r>
            <a:r>
              <a:rPr lang="ru-RU" i="1" dirty="0">
                <a:solidFill>
                  <a:schemeClr val="bg1"/>
                </a:solidFill>
              </a:rPr>
              <a:t>передать</a:t>
            </a:r>
            <a:r>
              <a:rPr lang="ru-RU" dirty="0">
                <a:solidFill>
                  <a:schemeClr val="bg1"/>
                </a:solidFill>
              </a:rPr>
              <a:t> свои сведения третьему лицу для анализа. При этом он должен сохранить их </a:t>
            </a:r>
            <a:r>
              <a:rPr lang="ru-RU" i="1" dirty="0">
                <a:solidFill>
                  <a:schemeClr val="bg1"/>
                </a:solidFill>
              </a:rPr>
              <a:t>приватность</a:t>
            </a:r>
            <a:r>
              <a:rPr lang="ru-RU" dirty="0">
                <a:solidFill>
                  <a:schemeClr val="bg1"/>
                </a:solidFill>
              </a:rPr>
              <a:t>.</a:t>
            </a:r>
          </a:p>
          <a:p>
            <a:pPr lvl="1"/>
            <a:r>
              <a:rPr lang="ru-RU" dirty="0">
                <a:solidFill>
                  <a:schemeClr val="bg1"/>
                </a:solidFill>
              </a:rPr>
              <a:t>Личные сведения клиентов</a:t>
            </a:r>
          </a:p>
          <a:p>
            <a:pPr lvl="1"/>
            <a:r>
              <a:rPr lang="ru-RU" dirty="0">
                <a:solidFill>
                  <a:schemeClr val="bg1"/>
                </a:solidFill>
              </a:rPr>
              <a:t>Каротажные данные (результаты геологических исследований) нефтяных месторождений</a:t>
            </a:r>
          </a:p>
          <a:p>
            <a:r>
              <a:rPr lang="ru-RU" b="1" dirty="0">
                <a:solidFill>
                  <a:schemeClr val="bg1"/>
                </a:solidFill>
              </a:rPr>
              <a:t>Идея. </a:t>
            </a:r>
            <a:r>
              <a:rPr lang="ru-RU" dirty="0">
                <a:solidFill>
                  <a:schemeClr val="bg1"/>
                </a:solidFill>
              </a:rPr>
              <a:t>Построить </a:t>
            </a:r>
            <a:r>
              <a:rPr lang="en-US" dirty="0">
                <a:solidFill>
                  <a:schemeClr val="bg1"/>
                </a:solidFill>
              </a:rPr>
              <a:t>GAN</a:t>
            </a:r>
            <a:r>
              <a:rPr lang="ru-RU" dirty="0">
                <a:solidFill>
                  <a:schemeClr val="bg1"/>
                </a:solidFill>
              </a:rPr>
              <a:t>, который сгенерирует синтетический </a:t>
            </a:r>
            <a:r>
              <a:rPr lang="ru-RU" dirty="0" err="1">
                <a:solidFill>
                  <a:schemeClr val="bg1"/>
                </a:solidFill>
              </a:rPr>
              <a:t>датасет</a:t>
            </a:r>
            <a:r>
              <a:rPr lang="ru-RU" dirty="0">
                <a:solidFill>
                  <a:schemeClr val="bg1"/>
                </a:solidFill>
              </a:rPr>
              <a:t>. Он сохранит </a:t>
            </a:r>
            <a:r>
              <a:rPr lang="ru-RU" i="1" dirty="0">
                <a:solidFill>
                  <a:schemeClr val="bg1"/>
                </a:solidFill>
              </a:rPr>
              <a:t>ключевые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i="1" dirty="0">
                <a:solidFill>
                  <a:schemeClr val="bg1"/>
                </a:solidFill>
              </a:rPr>
              <a:t>особенности</a:t>
            </a:r>
            <a:r>
              <a:rPr lang="ru-RU" dirty="0">
                <a:solidFill>
                  <a:schemeClr val="bg1"/>
                </a:solidFill>
              </a:rPr>
              <a:t> исходного </a:t>
            </a:r>
            <a:r>
              <a:rPr lang="ru-RU" dirty="0" err="1">
                <a:solidFill>
                  <a:schemeClr val="bg1"/>
                </a:solidFill>
              </a:rPr>
              <a:t>датасета</a:t>
            </a:r>
            <a:r>
              <a:rPr lang="ru-RU" dirty="0">
                <a:solidFill>
                  <a:schemeClr val="bg1"/>
                </a:solidFill>
              </a:rPr>
              <a:t>, но в нём не будет </a:t>
            </a:r>
            <a:r>
              <a:rPr lang="ru-RU" i="1" dirty="0">
                <a:solidFill>
                  <a:schemeClr val="bg1"/>
                </a:solidFill>
              </a:rPr>
              <a:t>реальных</a:t>
            </a:r>
            <a:r>
              <a:rPr lang="ru-RU" dirty="0">
                <a:solidFill>
                  <a:schemeClr val="bg1"/>
                </a:solidFill>
              </a:rPr>
              <a:t> сведений.</a:t>
            </a:r>
          </a:p>
          <a:p>
            <a:r>
              <a:rPr lang="ru-RU" b="1" dirty="0">
                <a:solidFill>
                  <a:schemeClr val="bg1"/>
                </a:solidFill>
              </a:rPr>
              <a:t>Проблема. </a:t>
            </a:r>
            <a:r>
              <a:rPr lang="ru-RU" dirty="0">
                <a:solidFill>
                  <a:schemeClr val="bg1"/>
                </a:solidFill>
              </a:rPr>
              <a:t>А если </a:t>
            </a:r>
            <a:r>
              <a:rPr lang="ru-RU" i="1" dirty="0">
                <a:solidFill>
                  <a:schemeClr val="bg1"/>
                </a:solidFill>
              </a:rPr>
              <a:t>найду</a:t>
            </a:r>
            <a:r>
              <a:rPr lang="ru-RU" dirty="0">
                <a:solidFill>
                  <a:schemeClr val="bg1"/>
                </a:solidFill>
              </a:rPr>
              <a:t>? А вдруг </a:t>
            </a:r>
            <a:r>
              <a:rPr lang="en-US" dirty="0">
                <a:solidFill>
                  <a:schemeClr val="bg1"/>
                </a:solidFill>
              </a:rPr>
              <a:t>GAN </a:t>
            </a:r>
            <a:r>
              <a:rPr lang="ru-RU" dirty="0">
                <a:solidFill>
                  <a:schemeClr val="bg1"/>
                </a:solidFill>
              </a:rPr>
              <a:t>запомнит </a:t>
            </a:r>
            <a:r>
              <a:rPr lang="en-US" dirty="0">
                <a:solidFill>
                  <a:schemeClr val="bg1"/>
                </a:solidFill>
              </a:rPr>
              <a:t>train set?</a:t>
            </a:r>
            <a:endParaRPr lang="ru-RU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1F8AD79-E8C5-4C8E-B189-2C794EF58B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7482" y="365125"/>
            <a:ext cx="8216317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Differential privacy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13" name="Объект 12">
            <a:extLst>
              <a:ext uri="{FF2B5EF4-FFF2-40B4-BE49-F238E27FC236}">
                <a16:creationId xmlns:a16="http://schemas.microsoft.com/office/drawing/2014/main" id="{FFE74BD6-8F19-4A8E-A662-89A149E816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92132" y="1568740"/>
            <a:ext cx="9035029" cy="501661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0405D1C-13A6-4C8A-87C1-7673BCBCAF2D}"/>
              </a:ext>
            </a:extLst>
          </p:cNvPr>
          <p:cNvSpPr txBox="1"/>
          <p:nvPr/>
        </p:nvSpPr>
        <p:spPr>
          <a:xfrm>
            <a:off x="4998441" y="1690688"/>
            <a:ext cx="4328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Slight changes of the dataset do not cause changes in the distribution of the output</a:t>
            </a:r>
            <a:endParaRPr lang="ru-RU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98038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229147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823586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381091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199359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683178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937693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011249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8CD868F-D678-456B-9789-DFF123009301}"/>
              </a:ext>
            </a:extLst>
          </p:cNvPr>
          <p:cNvSpPr txBox="1"/>
          <p:nvPr/>
        </p:nvSpPr>
        <p:spPr>
          <a:xfrm flipH="1">
            <a:off x="1256232" y="5436818"/>
            <a:ext cx="38682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These cats do not exist. Do they??</a:t>
            </a:r>
            <a:endParaRPr lang="ru-RU" sz="2400" dirty="0"/>
          </a:p>
        </p:txBody>
      </p:sp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8BDD8072-3318-4B76-B429-3A1009E801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5669" y="286639"/>
            <a:ext cx="7805257" cy="1325563"/>
          </a:xfrm>
        </p:spPr>
        <p:txBody>
          <a:bodyPr/>
          <a:lstStyle/>
          <a:p>
            <a:r>
              <a:rPr lang="ru-RU" dirty="0"/>
              <a:t>Актуальность проблемы</a:t>
            </a:r>
          </a:p>
        </p:txBody>
      </p:sp>
      <p:pic>
        <p:nvPicPr>
          <p:cNvPr id="11" name="Объект 10">
            <a:extLst>
              <a:ext uri="{FF2B5EF4-FFF2-40B4-BE49-F238E27FC236}">
                <a16:creationId xmlns:a16="http://schemas.microsoft.com/office/drawing/2014/main" id="{7CE44986-3260-4BF2-AEDE-5BD52386EA4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6232" y="1828526"/>
            <a:ext cx="3391968" cy="3391968"/>
          </a:xfrm>
        </p:spPr>
      </p:pic>
      <p:sp>
        <p:nvSpPr>
          <p:cNvPr id="9" name="Объект 8">
            <a:extLst>
              <a:ext uri="{FF2B5EF4-FFF2-40B4-BE49-F238E27FC236}">
                <a16:creationId xmlns:a16="http://schemas.microsoft.com/office/drawing/2014/main" id="{631BD7BC-E0E3-43F1-924C-6CC42C55CF1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Нейросеть, генерирующая котов, выучила название хостинга. А вас – нет??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P.S. </a:t>
            </a:r>
            <a:r>
              <a:rPr lang="ru-RU" dirty="0"/>
              <a:t>Этого кота нет на </a:t>
            </a:r>
            <a:r>
              <a:rPr lang="en-US" dirty="0"/>
              <a:t>shutterstock.com</a:t>
            </a:r>
            <a:r>
              <a:rPr lang="ru-RU" dirty="0"/>
              <a:t>, мы искали.</a:t>
            </a:r>
          </a:p>
          <a:p>
            <a:pPr marL="0" indent="0">
              <a:buNone/>
            </a:pPr>
            <a:endParaRPr lang="ru-RU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249407-F7EF-4168-AE56-74618DCB79BC}"/>
              </a:ext>
            </a:extLst>
          </p:cNvPr>
          <p:cNvSpPr txBox="1"/>
          <p:nvPr/>
        </p:nvSpPr>
        <p:spPr>
          <a:xfrm>
            <a:off x="6236514" y="5203084"/>
            <a:ext cx="5303261" cy="8309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ru-RU" sz="2400" dirty="0"/>
              <a:t>Здесь должен был быть Маркиз, но он слишком обеспокоен своей </a:t>
            </a:r>
            <a:r>
              <a:rPr lang="en-US" sz="2400" dirty="0"/>
              <a:t>privacy</a:t>
            </a:r>
            <a:endParaRPr lang="ru-RU" sz="24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D632E81-ADB2-4B34-99BA-8FD8A81C99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4594" y="365125"/>
            <a:ext cx="8149206" cy="1325563"/>
          </a:xfrm>
        </p:spPr>
        <p:txBody>
          <a:bodyPr/>
          <a:lstStyle/>
          <a:p>
            <a:r>
              <a:rPr lang="ru-RU" dirty="0"/>
              <a:t>План работы 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22ACB2D-D302-4A74-9645-E16A34F2BE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Отбор </a:t>
            </a:r>
            <a:r>
              <a:rPr lang="ru-RU" dirty="0" err="1"/>
              <a:t>датасетов</a:t>
            </a:r>
            <a:endParaRPr lang="ru-RU" dirty="0"/>
          </a:p>
          <a:p>
            <a:r>
              <a:rPr lang="ru-RU" dirty="0"/>
              <a:t>Обучение различных </a:t>
            </a:r>
            <a:r>
              <a:rPr lang="en-US" dirty="0"/>
              <a:t>GAN (Silly GAN, DCGAN)</a:t>
            </a:r>
            <a:endParaRPr lang="ru-RU" dirty="0"/>
          </a:p>
          <a:p>
            <a:r>
              <a:rPr lang="ru-RU" dirty="0"/>
              <a:t>Проведение атак на нейронные сети:</a:t>
            </a:r>
          </a:p>
          <a:p>
            <a:pPr lvl="1"/>
            <a:r>
              <a:rPr lang="en-US" dirty="0"/>
              <a:t>White-box</a:t>
            </a:r>
          </a:p>
          <a:p>
            <a:pPr lvl="1"/>
            <a:r>
              <a:rPr lang="en-US" dirty="0"/>
              <a:t>Black-box with a leakage</a:t>
            </a:r>
          </a:p>
          <a:p>
            <a:pPr lvl="1"/>
            <a:r>
              <a:rPr lang="en-US" dirty="0"/>
              <a:t>Black-box without any leakages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358234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04704B28-0A0D-4240-B6FB-F75469A52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150" y="365125"/>
            <a:ext cx="8115650" cy="1325563"/>
          </a:xfrm>
        </p:spPr>
        <p:txBody>
          <a:bodyPr/>
          <a:lstStyle/>
          <a:p>
            <a:r>
              <a:rPr lang="ru-RU" dirty="0"/>
              <a:t>Структура </a:t>
            </a:r>
            <a:r>
              <a:rPr lang="en-US" dirty="0"/>
              <a:t>Silly GAN</a:t>
            </a:r>
            <a:endParaRPr lang="ru-RU" dirty="0"/>
          </a:p>
        </p:txBody>
      </p:sp>
      <p:graphicFrame>
        <p:nvGraphicFramePr>
          <p:cNvPr id="9" name="Объект 8">
            <a:extLst>
              <a:ext uri="{FF2B5EF4-FFF2-40B4-BE49-F238E27FC236}">
                <a16:creationId xmlns:a16="http://schemas.microsoft.com/office/drawing/2014/main" id="{4642C9EF-E032-4554-B9C6-178BFCDF94D9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615670114"/>
              </p:ext>
            </p:extLst>
          </p:nvPr>
        </p:nvGraphicFramePr>
        <p:xfrm>
          <a:off x="6172200" y="1825625"/>
          <a:ext cx="5181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7" name="Объект 6">
            <a:extLst>
              <a:ext uri="{FF2B5EF4-FFF2-40B4-BE49-F238E27FC236}">
                <a16:creationId xmlns:a16="http://schemas.microsoft.com/office/drawing/2014/main" id="{AA3E34E8-AC35-4321-A0DD-9F3B74BAD486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911307869"/>
              </p:ext>
            </p:extLst>
          </p:nvPr>
        </p:nvGraphicFramePr>
        <p:xfrm>
          <a:off x="838200" y="1825625"/>
          <a:ext cx="5181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37670638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04704B28-0A0D-4240-B6FB-F75469A52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150" y="365125"/>
            <a:ext cx="8115650" cy="1325563"/>
          </a:xfrm>
        </p:spPr>
        <p:txBody>
          <a:bodyPr/>
          <a:lstStyle/>
          <a:p>
            <a:r>
              <a:rPr lang="ru-RU" dirty="0"/>
              <a:t>Обучение своей </a:t>
            </a:r>
            <a:r>
              <a:rPr lang="en-US" dirty="0"/>
              <a:t>Silly GAN</a:t>
            </a:r>
            <a:endParaRPr lang="ru-RU" dirty="0"/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4E8F82FF-63E0-487D-B74A-76EAB34126F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165247" y="1825625"/>
            <a:ext cx="4527505" cy="4351338"/>
          </a:xfrm>
          <a:prstGeom prst="rect">
            <a:avLst/>
          </a:prstGeom>
        </p:spPr>
      </p:pic>
      <p:sp>
        <p:nvSpPr>
          <p:cNvPr id="5" name="Объект 4">
            <a:extLst>
              <a:ext uri="{FF2B5EF4-FFF2-40B4-BE49-F238E27FC236}">
                <a16:creationId xmlns:a16="http://schemas.microsoft.com/office/drawing/2014/main" id="{6EE37ECF-7EA6-4D2D-B667-D31851EB74B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Jensen-Shannon GAN </a:t>
            </a:r>
            <a:r>
              <a:rPr lang="ru-RU" dirty="0"/>
              <a:t>со шумом в </a:t>
            </a:r>
            <a:r>
              <a:rPr lang="en-US" dirty="0"/>
              <a:t>losses,</a:t>
            </a:r>
            <a:r>
              <a:rPr lang="ru-RU" dirty="0"/>
              <a:t> регуляризацией градиента</a:t>
            </a:r>
            <a:r>
              <a:rPr lang="en-US" dirty="0"/>
              <a:t> </a:t>
            </a:r>
            <a:r>
              <a:rPr lang="ru-RU" dirty="0"/>
              <a:t>и</a:t>
            </a:r>
            <a:r>
              <a:rPr lang="en-US" dirty="0"/>
              <a:t> </a:t>
            </a:r>
            <a:r>
              <a:rPr lang="ru-RU" dirty="0"/>
              <a:t>техникой </a:t>
            </a:r>
            <a:r>
              <a:rPr lang="en-US" dirty="0"/>
              <a:t>Dropout</a:t>
            </a:r>
            <a:endParaRPr lang="ru-RU" dirty="0"/>
          </a:p>
          <a:p>
            <a:r>
              <a:rPr lang="ru-RU" dirty="0"/>
              <a:t>Обучение происходило на сервере ШАД </a:t>
            </a:r>
            <a:r>
              <a:rPr lang="en-US" dirty="0" err="1"/>
              <a:t>almaren</a:t>
            </a:r>
            <a:endParaRPr lang="en-US" dirty="0"/>
          </a:p>
          <a:p>
            <a:r>
              <a:rPr lang="ru-RU" dirty="0"/>
              <a:t>Сгенерированные цифры слева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5294944-D59E-4F9B-B656-238BAAE492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4738421"/>
            <a:ext cx="1437619" cy="1437619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10F0AAE6-B877-470E-B5BF-071957D1FA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9819" y="4738421"/>
            <a:ext cx="1332845" cy="999634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BCE3FD91-8ABB-401C-BA3F-95B741B5F8A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5738055"/>
            <a:ext cx="1778466" cy="1000387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25D892D-856A-4AC1-9256-1034C73FF91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7356" y="5950347"/>
            <a:ext cx="2371288" cy="78734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2340B78-C6CF-4CF0-9A83-58536C2746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0036" y="365125"/>
            <a:ext cx="8333763" cy="1325563"/>
          </a:xfrm>
        </p:spPr>
        <p:txBody>
          <a:bodyPr/>
          <a:lstStyle/>
          <a:p>
            <a:r>
              <a:rPr lang="en-US" dirty="0"/>
              <a:t>DCGAN for MNIST</a:t>
            </a:r>
            <a:endParaRPr lang="ru-RU" dirty="0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E025AB3E-7B00-4F14-A3A0-C230845EF27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endParaRPr lang="ru-RU" dirty="0"/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DC89CC25-33E8-4623-BAFD-7804CDBCFEF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ru-RU" dirty="0"/>
              <a:t>Использовали </a:t>
            </a:r>
            <a:r>
              <a:rPr lang="ru-RU" dirty="0" err="1"/>
              <a:t>предобученную</a:t>
            </a:r>
            <a:r>
              <a:rPr lang="ru-RU" dirty="0"/>
              <a:t> модель (</a:t>
            </a:r>
            <a:r>
              <a:rPr lang="ru-RU" dirty="0">
                <a:hlinkClick r:id="rId3"/>
              </a:rPr>
              <a:t>ссылка</a:t>
            </a:r>
            <a:r>
              <a:rPr lang="ru-RU" dirty="0"/>
              <a:t>)</a:t>
            </a:r>
          </a:p>
          <a:p>
            <a:r>
              <a:rPr lang="en-US" dirty="0"/>
              <a:t>Jensen-Shannon </a:t>
            </a:r>
            <a:r>
              <a:rPr lang="ru-RU" dirty="0"/>
              <a:t>без шумов</a:t>
            </a:r>
            <a:r>
              <a:rPr lang="en-US" dirty="0"/>
              <a:t>,</a:t>
            </a:r>
            <a:r>
              <a:rPr lang="ru-RU" dirty="0"/>
              <a:t> </a:t>
            </a:r>
            <a:r>
              <a:rPr lang="ru-RU" dirty="0" err="1"/>
              <a:t>регуляризаций</a:t>
            </a:r>
            <a:r>
              <a:rPr lang="en-US" dirty="0"/>
              <a:t> </a:t>
            </a:r>
            <a:r>
              <a:rPr lang="ru-RU" dirty="0"/>
              <a:t>и </a:t>
            </a:r>
            <a:r>
              <a:rPr lang="en-US" dirty="0"/>
              <a:t>Dropout</a:t>
            </a:r>
            <a:endParaRPr lang="ru-RU" dirty="0"/>
          </a:p>
          <a:p>
            <a:endParaRPr lang="en-US" dirty="0"/>
          </a:p>
          <a:p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AE71887-47EE-4C63-9381-9B853A8A4F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6241" y="4761040"/>
            <a:ext cx="1332845" cy="999634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EDED4FF-7FBE-4B19-A504-C2F4A34FCC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7775" y="4771596"/>
            <a:ext cx="1778466" cy="100038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A67ADB6-FBC0-44A0-9466-C808211C978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7775" y="5760674"/>
            <a:ext cx="2371288" cy="787342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484EAEDD-6FFB-4407-ADAF-AC12FACDF2A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8200" y="1825625"/>
            <a:ext cx="5181600" cy="3614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3866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B2066EC-37F6-4D08-A37D-AD7B1172DE23}"/>
              </a:ext>
            </a:extLst>
          </p:cNvPr>
          <p:cNvSpPr txBox="1">
            <a:spLocks/>
          </p:cNvSpPr>
          <p:nvPr/>
        </p:nvSpPr>
        <p:spPr>
          <a:xfrm>
            <a:off x="3280095" y="500062"/>
            <a:ext cx="8073705" cy="1325563"/>
          </a:xfrm>
          <a:prstGeom prst="rect">
            <a:avLst/>
          </a:prstGeom>
        </p:spPr>
        <p:txBody>
          <a:bodyPr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eaLnBrk="1" hangingPunct="1"/>
            <a:r>
              <a:rPr lang="ru-RU" dirty="0"/>
              <a:t>Атака на </a:t>
            </a:r>
            <a:r>
              <a:rPr lang="en-US" dirty="0"/>
              <a:t>GAN</a:t>
            </a:r>
            <a:r>
              <a:rPr lang="ru-RU" dirty="0"/>
              <a:t>. Общая идея</a:t>
            </a:r>
          </a:p>
        </p:txBody>
      </p:sp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03CB4681-6C43-4395-86B0-925888FFEDFE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636440813"/>
              </p:ext>
            </p:extLst>
          </p:nvPr>
        </p:nvGraphicFramePr>
        <p:xfrm>
          <a:off x="838199" y="1825625"/>
          <a:ext cx="10604383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0579588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B2066EC-37F6-4D08-A37D-AD7B1172DE23}"/>
              </a:ext>
            </a:extLst>
          </p:cNvPr>
          <p:cNvSpPr txBox="1">
            <a:spLocks/>
          </p:cNvSpPr>
          <p:nvPr/>
        </p:nvSpPr>
        <p:spPr>
          <a:xfrm>
            <a:off x="3280095" y="500062"/>
            <a:ext cx="8073705" cy="1325563"/>
          </a:xfrm>
          <a:prstGeom prst="rect">
            <a:avLst/>
          </a:prstGeom>
        </p:spPr>
        <p:txBody>
          <a:bodyPr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eaLnBrk="1" hangingPunct="1"/>
            <a:r>
              <a:rPr lang="ru-RU" dirty="0"/>
              <a:t>Атака на </a:t>
            </a:r>
            <a:r>
              <a:rPr lang="en-US" dirty="0"/>
              <a:t>GAN</a:t>
            </a:r>
            <a:r>
              <a:rPr lang="ru-RU" dirty="0"/>
              <a:t>. Общая идея</a:t>
            </a:r>
          </a:p>
        </p:txBody>
      </p:sp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03CB4681-6C43-4395-86B0-925888FFEDFE}"/>
              </a:ext>
            </a:extLst>
          </p:cNvPr>
          <p:cNvGraphicFramePr>
            <a:graphicFrameLocks noGrp="1"/>
          </p:cNvGraphicFramePr>
          <p:nvPr>
            <p:ph sz="half" idx="1"/>
          </p:nvPr>
        </p:nvGraphicFramePr>
        <p:xfrm>
          <a:off x="838199" y="1825625"/>
          <a:ext cx="10604383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1BF54600-0E84-44DD-9D22-EF7F7226F1DD}"/>
              </a:ext>
            </a:extLst>
          </p:cNvPr>
          <p:cNvSpPr txBox="1"/>
          <p:nvPr/>
        </p:nvSpPr>
        <p:spPr>
          <a:xfrm>
            <a:off x="2743202" y="1410671"/>
            <a:ext cx="4005322" cy="9541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ru-RU" sz="2800" dirty="0"/>
              <a:t>А дискриминаторы на деревьях растут???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DDC651E-BB73-4133-A6D8-C6034FEB689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8524" y="1410671"/>
            <a:ext cx="1696374" cy="1281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90721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799</Words>
  <Application>Microsoft Office PowerPoint</Application>
  <PresentationFormat>Широкоэкранный</PresentationFormat>
  <Paragraphs>106</Paragraphs>
  <Slides>28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28</vt:i4>
      </vt:variant>
    </vt:vector>
  </HeadingPairs>
  <TitlesOfParts>
    <vt:vector size="34" baseType="lpstr">
      <vt:lpstr>Arial</vt:lpstr>
      <vt:lpstr>Calibri</vt:lpstr>
      <vt:lpstr>Calibri Light</vt:lpstr>
      <vt:lpstr>Cambria Math</vt:lpstr>
      <vt:lpstr>Wingdings</vt:lpstr>
      <vt:lpstr>Тема Office</vt:lpstr>
      <vt:lpstr>Презентация PowerPoint</vt:lpstr>
      <vt:lpstr>Постановка задачи</vt:lpstr>
      <vt:lpstr>Актуальность проблемы</vt:lpstr>
      <vt:lpstr>План работы </vt:lpstr>
      <vt:lpstr>Структура Silly GAN</vt:lpstr>
      <vt:lpstr>Обучение своей Silly GAN</vt:lpstr>
      <vt:lpstr>DCGAN for MNIST</vt:lpstr>
      <vt:lpstr>Презентация PowerPoint</vt:lpstr>
      <vt:lpstr>Презентация PowerPoint</vt:lpstr>
      <vt:lpstr>Атака на GAN. Разновидности</vt:lpstr>
      <vt:lpstr>White-box attack</vt:lpstr>
      <vt:lpstr>Black-box attack with a 20% leakage</vt:lpstr>
      <vt:lpstr>Black-box attack without any leakage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Differential privacy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Погосов Артур Самуелович</dc:creator>
  <cp:lastModifiedBy>Артур Сидоренко</cp:lastModifiedBy>
  <cp:revision>40</cp:revision>
  <dcterms:created xsi:type="dcterms:W3CDTF">2019-02-26T12:15:04Z</dcterms:created>
  <dcterms:modified xsi:type="dcterms:W3CDTF">2019-11-13T14:48:20Z</dcterms:modified>
</cp:coreProperties>
</file>